
<file path=[Content_Types].xml><?xml version="1.0" encoding="utf-8"?>
<Types xmlns="http://schemas.openxmlformats.org/package/2006/content-types">
  <Default ContentType="image/x-wmf" Extension="wmf"/>
  <Default ContentType="image/gif" Extension="gif"/>
  <Default ContentType="image/png" Extension="png"/>
  <Default ContentType="image/vnd.ms-photo" Extension="wdp"/>
  <Default ContentType="application/vnd.openxmlformats-package.relationships+xml" Extension="rels"/>
  <Default ContentType="application/xml" Extension="xml"/>
  <Default ContentType="image/jpeg" Extension="jpeg"/>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theme+xml" PartName="/ppt/theme/them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7.xml"/>
  <Override ContentType="application/vnd.openxmlformats-officedocument.presentationml.slide+xml" PartName="/ppt/slides/slide39.xml"/>
  <Override ContentType="application/vnd.openxmlformats-officedocument.presentationml.slide+xml" PartName="/ppt/slides/slide38.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30.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31.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7.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22.xml"/>
  <Override ContentType="application/vnd.openxmlformats-officedocument.presentationml.slide+xml" PartName="/ppt/slides/slide28.xml"/>
  <Override ContentType="application/vnd.openxmlformats-officedocument.presentationml.slide+xml" PartName="/ppt/slides/slide32.xml"/>
  <Override ContentType="application/vnd.openxmlformats-officedocument.presentationml.slide+xml" PartName="/ppt/slides/slide26.xml"/>
  <Override ContentType="application/vnd.openxmlformats-officedocument.presentationml.slide+xml" PartName="/ppt/slides/slide15.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6.xml"/>
  <Override ContentType="application/vnd.openxmlformats-officedocument.presentationml.slide+xml" PartName="/ppt/slides/slide20.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40.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presentation.main+xml" PartName="/ppt/presentation.xml"/>
  <Override ContentType="application/vnd.openxmlformats-officedocument.presentationml.presProps+xml" PartName="/ppt/pres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y="6858000" cx="9144000"/>
  <p:notesSz cx="6858000" cy="9144000"/>
  <p:defaultTextStyle>
    <a:defPPr lvl="0">
      <a:defRPr lang="tr-T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2" Type="http://schemas.openxmlformats.org/officeDocument/2006/relationships/slide" Target="slides/slide11.xml"/><Relationship Id="rId40" Type="http://schemas.openxmlformats.org/officeDocument/2006/relationships/slide" Target="slides/slide39.xml"/><Relationship Id="rId28" Type="http://schemas.openxmlformats.org/officeDocument/2006/relationships/slide" Target="slides/slide27.xml"/><Relationship Id="rId16" Type="http://schemas.openxmlformats.org/officeDocument/2006/relationships/slide" Target="slides/slide15.xml"/><Relationship Id="rId38" Type="http://schemas.openxmlformats.org/officeDocument/2006/relationships/slide" Target="slides/slide37.xml"/><Relationship Id="rId20" Type="http://schemas.openxmlformats.org/officeDocument/2006/relationships/slide" Target="slides/slide19.xml"/><Relationship Id="rId15" Type="http://schemas.openxmlformats.org/officeDocument/2006/relationships/slide" Target="slides/slide14.xml"/><Relationship Id="rId39" Type="http://schemas.openxmlformats.org/officeDocument/2006/relationships/slide" Target="slides/slide38.xml"/><Relationship Id="rId11" Type="http://schemas.openxmlformats.org/officeDocument/2006/relationships/slide" Target="slides/slide10.xml"/><Relationship Id="rId25" Type="http://schemas.openxmlformats.org/officeDocument/2006/relationships/slide" Target="slides/slide24.xml"/><Relationship Id="rId14" Type="http://schemas.openxmlformats.org/officeDocument/2006/relationships/slide" Target="slides/slide13.xml"/><Relationship Id="rId7" Type="http://schemas.openxmlformats.org/officeDocument/2006/relationships/slide" Target="slides/slide6.xml"/><Relationship Id="rId29" Type="http://schemas.openxmlformats.org/officeDocument/2006/relationships/slide" Target="slides/slide28.xml"/><Relationship Id="rId27" Type="http://schemas.openxmlformats.org/officeDocument/2006/relationships/slide" Target="slides/slide26.xml"/><Relationship Id="rId35" Type="http://schemas.openxmlformats.org/officeDocument/2006/relationships/slide" Target="slides/slide34.xml"/><Relationship Id="rId13" Type="http://schemas.openxmlformats.org/officeDocument/2006/relationships/slide" Target="slides/slide12.xml"/><Relationship Id="rId8" Type="http://schemas.openxmlformats.org/officeDocument/2006/relationships/slide" Target="slides/slide7.xml"/><Relationship Id="rId34" Type="http://schemas.openxmlformats.org/officeDocument/2006/relationships/slide" Target="slides/slide33.xml"/><Relationship Id="rId4" Type="http://schemas.openxmlformats.org/officeDocument/2006/relationships/slide" Target="slides/slide3.xml"/><Relationship Id="rId42" Type="http://schemas.openxmlformats.org/officeDocument/2006/relationships/slide" Target="slides/slide41.xml"/><Relationship Id="rId9" Type="http://schemas.openxmlformats.org/officeDocument/2006/relationships/slide" Target="slides/slide8.xml"/><Relationship Id="rId31" Type="http://schemas.openxmlformats.org/officeDocument/2006/relationships/slide" Target="slides/slide30.xml"/><Relationship Id="rId33" Type="http://schemas.openxmlformats.org/officeDocument/2006/relationships/slide" Target="slides/slide32.xml"/><Relationship Id="rId22" Type="http://schemas.openxmlformats.org/officeDocument/2006/relationships/slide" Target="slides/slide21.xml"/><Relationship Id="rId1" Type="http://schemas.openxmlformats.org/officeDocument/2006/relationships/theme" Target="theme/theme1.xml"/><Relationship Id="rId30" Type="http://schemas.openxmlformats.org/officeDocument/2006/relationships/slide" Target="slides/slide29.xml"/><Relationship Id="rId18" Type="http://schemas.openxmlformats.org/officeDocument/2006/relationships/slide" Target="slides/slide17.xml"/><Relationship Id="rId5" Type="http://schemas.openxmlformats.org/officeDocument/2006/relationships/slide" Target="slides/slide4.xml"/><Relationship Id="rId26" Type="http://schemas.openxmlformats.org/officeDocument/2006/relationships/slide" Target="slides/slide25.xml"/><Relationship Id="rId24" Type="http://schemas.openxmlformats.org/officeDocument/2006/relationships/slide" Target="slides/slide23.xml"/><Relationship Id="rId36" Type="http://schemas.openxmlformats.org/officeDocument/2006/relationships/slide" Target="slides/slide35.xml"/><Relationship Id="rId23" Type="http://schemas.openxmlformats.org/officeDocument/2006/relationships/slide" Target="slides/slide22.xml"/><Relationship Id="rId21" Type="http://schemas.openxmlformats.org/officeDocument/2006/relationships/slide" Target="slides/slide20.xml"/><Relationship Id="rId2" Type="http://schemas.openxmlformats.org/officeDocument/2006/relationships/presProps" Target="presProps2.xml"/><Relationship Id="rId32" Type="http://schemas.openxmlformats.org/officeDocument/2006/relationships/slide" Target="slides/slide31.xml"/><Relationship Id="rId10" Type="http://schemas.openxmlformats.org/officeDocument/2006/relationships/slide" Target="slides/slide9.xml"/><Relationship Id="rId19" Type="http://schemas.openxmlformats.org/officeDocument/2006/relationships/slide" Target="slides/slide18.xml"/><Relationship Id="rId17" Type="http://schemas.openxmlformats.org/officeDocument/2006/relationships/slide" Target="slides/slide16.xml"/><Relationship Id="rId3"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slide" Target="slides/slide36.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14.01.2016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seminer görselleri\120915_korku.h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0"/>
            <a:ext cx="4524375" cy="260032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2492896"/>
            <a:ext cx="8229600" cy="4176464"/>
          </a:xfrm>
        </p:spPr>
        <p:txBody>
          <a:bodyPr>
            <a:normAutofit lnSpcReduction="10000"/>
          </a:bodyPr>
          <a:lstStyle/>
          <a:p>
            <a:r>
              <a:rPr lang="tr-TR" dirty="0" smtClean="0"/>
              <a:t>Yetiştirme tarzınız, çocuğunuzun sağlığı, zihinsel kapasitesi, çevredekilerin tepkileri, okula hazır oluşu ile öğrenmeye olan ilgisi çocuğunuzun okul yaşantısına uyumunu belirleyecek etkenlerdir.</a:t>
            </a:r>
          </a:p>
          <a:p>
            <a:r>
              <a:rPr lang="tr-TR" dirty="0" smtClean="0"/>
              <a:t>Okul korkusu genellikle okula başlarken ortaya çıkar. Böyle bir sorunla karşılaşacağınızı tahmin ediyorsanız, ne yapmanız gerektiği konusunda bilgilenin.</a:t>
            </a:r>
            <a:endParaRPr lang="tr-TR" dirty="0"/>
          </a:p>
        </p:txBody>
      </p:sp>
    </p:spTree>
    <p:extLst>
      <p:ext uri="{BB962C8B-B14F-4D97-AF65-F5344CB8AC3E}">
        <p14:creationId xmlns:p14="http://schemas.microsoft.com/office/powerpoint/2010/main" val="150032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seminer görselleri\kaygili_anne_cocuk_ates_ha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325"/>
            <a:ext cx="4620884" cy="3696707"/>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1335613"/>
            <a:ext cx="3682752" cy="1066130"/>
          </a:xfrm>
        </p:spPr>
        <p:txBody>
          <a:bodyPr>
            <a:normAutofit/>
          </a:bodyPr>
          <a:lstStyle/>
          <a:p>
            <a:r>
              <a:rPr lang="tr-TR" b="1" i="1" dirty="0" smtClean="0">
                <a:solidFill>
                  <a:srgbClr val="FF0000"/>
                </a:solidFill>
              </a:rPr>
              <a:t>Okula Uyum</a:t>
            </a:r>
            <a:endParaRPr lang="tr-TR" b="1" i="1" dirty="0">
              <a:solidFill>
                <a:srgbClr val="FF0000"/>
              </a:solidFill>
            </a:endParaRPr>
          </a:p>
        </p:txBody>
      </p:sp>
      <p:sp>
        <p:nvSpPr>
          <p:cNvPr id="3" name="İçerik Yer Tutucusu 2"/>
          <p:cNvSpPr>
            <a:spLocks noGrp="1"/>
          </p:cNvSpPr>
          <p:nvPr>
            <p:ph idx="1"/>
          </p:nvPr>
        </p:nvSpPr>
        <p:spPr>
          <a:xfrm>
            <a:off x="457200" y="3573016"/>
            <a:ext cx="8229600" cy="2952328"/>
          </a:xfrm>
        </p:spPr>
        <p:txBody>
          <a:bodyPr>
            <a:normAutofit fontScale="92500"/>
          </a:bodyPr>
          <a:lstStyle/>
          <a:p>
            <a:r>
              <a:rPr lang="tr-TR" dirty="0" smtClean="0"/>
              <a:t>Okula uyum genellikle 3-4 hafta gibi bir sürede tamamlanır. Çocuğun evden ve anneden ayrılabilmesi ile okula uyum arasında bir ilişki vardır.</a:t>
            </a:r>
          </a:p>
          <a:p>
            <a:pPr marL="0" indent="0" algn="ctr">
              <a:buNone/>
            </a:pPr>
            <a:r>
              <a:rPr lang="tr-TR" b="1" i="1" dirty="0" smtClean="0">
                <a:solidFill>
                  <a:srgbClr val="7030A0"/>
                </a:solidFill>
              </a:rPr>
              <a:t>! Ülkemizde çoğunlukla çocukların değil annelerin okula uyum sağlamada zorlandığını unutmayın.</a:t>
            </a:r>
            <a:endParaRPr lang="tr-TR" b="1" i="1" dirty="0">
              <a:solidFill>
                <a:srgbClr val="7030A0"/>
              </a:solidFill>
            </a:endParaRPr>
          </a:p>
        </p:txBody>
      </p:sp>
    </p:spTree>
    <p:extLst>
      <p:ext uri="{BB962C8B-B14F-4D97-AF65-F5344CB8AC3E}">
        <p14:creationId xmlns:p14="http://schemas.microsoft.com/office/powerpoint/2010/main" val="2890986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686800" cy="3312368"/>
          </a:xfrm>
        </p:spPr>
        <p:txBody>
          <a:bodyPr>
            <a:normAutofit fontScale="85000" lnSpcReduction="10000"/>
          </a:bodyPr>
          <a:lstStyle/>
          <a:p>
            <a:r>
              <a:rPr lang="tr-TR" dirty="0" smtClean="0"/>
              <a:t>Okul kuralları ve işleyişi hakkında bilgi edinin. Yönetici ve öğretmenlerin mesleklerinde profesyonel olduklarını unutmayın. Onlarla iyi ilişkiler kurmaya özen gösterin.</a:t>
            </a:r>
          </a:p>
          <a:p>
            <a:r>
              <a:rPr lang="tr-TR" dirty="0" smtClean="0"/>
              <a:t>Okul ve aile iki ayrı kurumdur. Her ikisinin farklı kuralları, anlayışları ve tarzları vardır.</a:t>
            </a:r>
          </a:p>
          <a:p>
            <a:r>
              <a:rPr lang="tr-TR" dirty="0" smtClean="0"/>
              <a:t>Çocuğunuzun okul yaşantısına uyum sağlaması, sizin okula olan saygınızla doğru orantılıdır. Okulu kendi yaşantınıza uydurmak yerine siz okula uyum sağlamaya çabalayın.</a:t>
            </a:r>
            <a:endParaRPr lang="tr-TR" dirty="0"/>
          </a:p>
        </p:txBody>
      </p:sp>
      <p:pic>
        <p:nvPicPr>
          <p:cNvPr id="5123" name="Picture 3" descr="C:\Users\lenovo\Desktop\seminer görselleri\aile-danismanligi-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37176"/>
            <a:ext cx="6143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4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enovo\Desktop\seminer görselleri\7sek2 (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4716016" y="4112242"/>
            <a:ext cx="4427984" cy="276306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260649"/>
            <a:ext cx="8229600" cy="3888431"/>
          </a:xfrm>
        </p:spPr>
        <p:txBody>
          <a:bodyPr>
            <a:normAutofit fontScale="92500" lnSpcReduction="10000"/>
          </a:bodyPr>
          <a:lstStyle/>
          <a:p>
            <a:r>
              <a:rPr lang="tr-TR" dirty="0" smtClean="0"/>
              <a:t>Öğretmenin saygınlığının düşmesinin en çok çocuğunuza zarar vereceğini unutmayın.</a:t>
            </a:r>
          </a:p>
          <a:p>
            <a:r>
              <a:rPr lang="tr-TR" dirty="0" smtClean="0"/>
              <a:t>Çocuğunuz okulda sadece öğrenmeyecek, aynı zamanda arkadaşlık kuracak, oyun oynayacak, paylaşmayı ve kendini ifade etmeyi öğrenecek. Bunları doğal yolla öğrenmesine izin verin. Bugüne kadar belki de her şeyi siz öğrettiniz. Artık çocuğunuz sizin dışınızda, öğretmeni ve arkadaşlarından da bir şeyler öğrenecek.</a:t>
            </a:r>
            <a:endParaRPr lang="tr-TR" dirty="0"/>
          </a:p>
        </p:txBody>
      </p:sp>
    </p:spTree>
    <p:extLst>
      <p:ext uri="{BB962C8B-B14F-4D97-AF65-F5344CB8AC3E}">
        <p14:creationId xmlns:p14="http://schemas.microsoft.com/office/powerpoint/2010/main" val="3867653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novo\Desktop\seminer görselleri\82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0" y="0"/>
            <a:ext cx="9215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99592" y="4509120"/>
            <a:ext cx="7488832" cy="2348880"/>
          </a:xfrm>
        </p:spPr>
        <p:txBody>
          <a:bodyPr>
            <a:normAutofit fontScale="90000"/>
          </a:bodyPr>
          <a:lstStyle/>
          <a:p>
            <a:r>
              <a:rPr lang="tr-TR" sz="8800" b="1" dirty="0" smtClean="0">
                <a:solidFill>
                  <a:srgbClr val="FFFF00"/>
                </a:solidFill>
              </a:rPr>
              <a:t>OKUL KORKUSU (FOBİSİ)</a:t>
            </a:r>
            <a:endParaRPr lang="tr-TR" sz="8800" b="1" dirty="0">
              <a:solidFill>
                <a:srgbClr val="FFFF00"/>
              </a:solidFill>
            </a:endParaRPr>
          </a:p>
        </p:txBody>
      </p:sp>
    </p:spTree>
    <p:extLst>
      <p:ext uri="{BB962C8B-B14F-4D97-AF65-F5344CB8AC3E}">
        <p14:creationId xmlns:p14="http://schemas.microsoft.com/office/powerpoint/2010/main" val="5527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novo\Desktop\seminer görselleri\1316356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486" y="0"/>
            <a:ext cx="5394514" cy="299695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188640"/>
            <a:ext cx="3292286" cy="2592288"/>
          </a:xfrm>
        </p:spPr>
        <p:txBody>
          <a:bodyPr>
            <a:normAutofit/>
          </a:bodyPr>
          <a:lstStyle/>
          <a:p>
            <a:r>
              <a:rPr lang="tr-TR" b="1" dirty="0" smtClean="0"/>
              <a:t>Nedir Okul Korkusu?</a:t>
            </a:r>
            <a:endParaRPr lang="tr-TR" b="1" dirty="0"/>
          </a:p>
        </p:txBody>
      </p:sp>
      <p:sp>
        <p:nvSpPr>
          <p:cNvPr id="3" name="İçerik Yer Tutucusu 2"/>
          <p:cNvSpPr>
            <a:spLocks noGrp="1"/>
          </p:cNvSpPr>
          <p:nvPr>
            <p:ph idx="1"/>
          </p:nvPr>
        </p:nvSpPr>
        <p:spPr>
          <a:xfrm>
            <a:off x="457200" y="2996952"/>
            <a:ext cx="8229600" cy="3600399"/>
          </a:xfrm>
        </p:spPr>
        <p:txBody>
          <a:bodyPr>
            <a:normAutofit/>
          </a:bodyPr>
          <a:lstStyle/>
          <a:p>
            <a:r>
              <a:rPr lang="tr-TR" dirty="0" smtClean="0"/>
              <a:t>Okul korkusu, anneden ya da evden ayrılma kaygılarıyla genellikle ortaya çıkan okula gitmek istememe ya da sonucunda gitmeme durumudur.</a:t>
            </a:r>
          </a:p>
          <a:p>
            <a:r>
              <a:rPr lang="tr-TR" dirty="0" smtClean="0"/>
              <a:t>Okul korkusu yaşayan çocukların genel olarak hissettikleri sıkıntı, huzursuzluk ve gerginliktir.</a:t>
            </a:r>
            <a:endParaRPr lang="tr-TR" dirty="0"/>
          </a:p>
        </p:txBody>
      </p:sp>
    </p:spTree>
    <p:extLst>
      <p:ext uri="{BB962C8B-B14F-4D97-AF65-F5344CB8AC3E}">
        <p14:creationId xmlns:p14="http://schemas.microsoft.com/office/powerpoint/2010/main" val="2230969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novo\Desktop\seminer görselleri\okul korku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728" y="1700808"/>
            <a:ext cx="3437272" cy="285293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404664"/>
            <a:ext cx="5249528" cy="6192688"/>
          </a:xfrm>
        </p:spPr>
        <p:txBody>
          <a:bodyPr>
            <a:normAutofit fontScale="92500" lnSpcReduction="20000"/>
          </a:bodyPr>
          <a:lstStyle/>
          <a:p>
            <a:r>
              <a:rPr lang="tr-TR" dirty="0" smtClean="0"/>
              <a:t>Okul korkusu ailenin tüm bireylerinin sorunudur. Ailenin her ferdinin bu problemin çözümünde desteği ve katkısı beklenir.</a:t>
            </a:r>
          </a:p>
          <a:p>
            <a:r>
              <a:rPr lang="tr-TR" dirty="0" smtClean="0"/>
              <a:t>Çocuğa içinde bulunduğu durumu anladığınız ve ona yardımcı olacağınız mesajı verilmelidir.</a:t>
            </a:r>
          </a:p>
          <a:p>
            <a:r>
              <a:rPr lang="tr-TR" dirty="0" smtClean="0"/>
              <a:t>Eleştiren, aşağılayan, korkutan ve sindiren bir yaklaşım başarıya ulaşamaz. Başarıya ulaştı gibi görünse dahi daha sonra oluşacak daha büyük sorunları peşinden sürüklemiş olur.</a:t>
            </a:r>
            <a:endParaRPr lang="tr-TR" dirty="0"/>
          </a:p>
        </p:txBody>
      </p:sp>
    </p:spTree>
    <p:extLst>
      <p:ext uri="{BB962C8B-B14F-4D97-AF65-F5344CB8AC3E}">
        <p14:creationId xmlns:p14="http://schemas.microsoft.com/office/powerpoint/2010/main" val="336529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4948" y="188640"/>
            <a:ext cx="8229600" cy="616080"/>
          </a:xfrm>
        </p:spPr>
        <p:txBody>
          <a:bodyPr>
            <a:normAutofit fontScale="90000"/>
          </a:bodyPr>
          <a:lstStyle/>
          <a:p>
            <a:r>
              <a:rPr lang="tr-TR" b="1" i="1" dirty="0" smtClean="0">
                <a:solidFill>
                  <a:srgbClr val="FF0000"/>
                </a:solidFill>
              </a:rPr>
              <a:t>Mesela bunu yapmayın!...</a:t>
            </a:r>
            <a:endParaRPr lang="tr-TR" b="1" i="1" dirty="0">
              <a:solidFill>
                <a:srgbClr val="FF0000"/>
              </a:solidFill>
            </a:endParaRPr>
          </a:p>
        </p:txBody>
      </p:sp>
      <p:sp>
        <p:nvSpPr>
          <p:cNvPr id="3" name="İçerik Yer Tutucusu 2"/>
          <p:cNvSpPr>
            <a:spLocks noGrp="1"/>
          </p:cNvSpPr>
          <p:nvPr>
            <p:ph idx="1"/>
          </p:nvPr>
        </p:nvSpPr>
        <p:spPr/>
        <p:txBody>
          <a:bodyPr/>
          <a:lstStyle/>
          <a:p>
            <a:endParaRPr lang="tr-TR" dirty="0"/>
          </a:p>
        </p:txBody>
      </p:sp>
      <p:pic>
        <p:nvPicPr>
          <p:cNvPr id="10242" name="Picture 2" descr="C:\Users\lenovo\Desktop\seminer görselleri\olum-bak-git-anne-cocu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90718"/>
            <a:ext cx="7956376" cy="596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enovo\Desktop\seminer görselleri\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620409"/>
            <a:ext cx="2195736" cy="325243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Autofit/>
          </a:bodyPr>
          <a:lstStyle/>
          <a:p>
            <a:pPr algn="l"/>
            <a:r>
              <a:rPr lang="tr-TR" sz="2800" b="1" i="1" dirty="0" smtClean="0"/>
              <a:t>Böyle bir sorunla karşı karşıya kalan ailelerin dikkat etmesi gereken konuları şöyle sıralayabiliriz…</a:t>
            </a:r>
            <a:endParaRPr lang="tr-TR" sz="2800" b="1" i="1" dirty="0"/>
          </a:p>
        </p:txBody>
      </p:sp>
      <p:sp>
        <p:nvSpPr>
          <p:cNvPr id="3" name="İçerik Yer Tutucusu 2"/>
          <p:cNvSpPr>
            <a:spLocks noGrp="1"/>
          </p:cNvSpPr>
          <p:nvPr>
            <p:ph idx="1"/>
          </p:nvPr>
        </p:nvSpPr>
        <p:spPr>
          <a:xfrm>
            <a:off x="457200" y="1600200"/>
            <a:ext cx="7715200" cy="4525963"/>
          </a:xfrm>
        </p:spPr>
        <p:txBody>
          <a:bodyPr>
            <a:normAutofit lnSpcReduction="10000"/>
          </a:bodyPr>
          <a:lstStyle/>
          <a:p>
            <a:r>
              <a:rPr lang="tr-TR" dirty="0" smtClean="0"/>
              <a:t>Kendinizi çocuğunuzun yerine koyun ve duyduğu kaygı ve endişeyi anlamaya çalışın.</a:t>
            </a:r>
          </a:p>
          <a:p>
            <a:r>
              <a:rPr lang="tr-TR" dirty="0" smtClean="0"/>
              <a:t>Çocuğunuzu okula gitmeye direndiği için cezalandırmayın, küçük düşürücü sözlerle aşağılamayın. Çocuğun yaşadığı sıkıntı nedeniyle oluşan belirtileri şımarıklık, ilgi çekme arzusu ya da sizi kızdırmak için yapılan davranışlar olarak yanlış yorumlamaktan kaçının.</a:t>
            </a:r>
            <a:endParaRPr lang="tr-TR" dirty="0"/>
          </a:p>
        </p:txBody>
      </p:sp>
    </p:spTree>
    <p:extLst>
      <p:ext uri="{BB962C8B-B14F-4D97-AF65-F5344CB8AC3E}">
        <p14:creationId xmlns:p14="http://schemas.microsoft.com/office/powerpoint/2010/main" val="3551152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lenovo\Desktop\seminer görselleri\Okul_fobi_m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09888"/>
            <a:ext cx="5260076" cy="354811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404664"/>
            <a:ext cx="8229600" cy="3096345"/>
          </a:xfrm>
        </p:spPr>
        <p:txBody>
          <a:bodyPr>
            <a:normAutofit lnSpcReduction="10000"/>
          </a:bodyPr>
          <a:lstStyle/>
          <a:p>
            <a:r>
              <a:rPr lang="tr-TR" dirty="0" smtClean="0"/>
              <a:t>Sabırlı, tutarlı ve kararlı bir tavır içinde olun. Sorunu görmezden gelmek çözümü zorlaştırır.</a:t>
            </a:r>
          </a:p>
          <a:p>
            <a:r>
              <a:rPr lang="tr-TR" dirty="0" smtClean="0"/>
              <a:t>Okula devam etme konusunda kararlı bir tavır içinde olun. Sabahları yakınmaya ve yavaş hareket etmeye devam etse bile giyinmesine, hazırlanıp servise binmesine yardımcı olun.</a:t>
            </a:r>
          </a:p>
        </p:txBody>
      </p:sp>
    </p:spTree>
    <p:extLst>
      <p:ext uri="{BB962C8B-B14F-4D97-AF65-F5344CB8AC3E}">
        <p14:creationId xmlns:p14="http://schemas.microsoft.com/office/powerpoint/2010/main" val="25966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4906888" cy="5688632"/>
          </a:xfrm>
        </p:spPr>
        <p:txBody>
          <a:bodyPr>
            <a:normAutofit/>
          </a:bodyPr>
          <a:lstStyle/>
          <a:p>
            <a:r>
              <a:rPr lang="tr-TR" dirty="0"/>
              <a:t>Çocuğunuz okula gitmek istemediğini söylüyor ve okulda kalamıyorsa öğretmeninden ve rehberlik servisinden yardım alabilirsiniz. Bu da yeterli olmazsa bir uzmana danışarak sorunun hekim, aile ve okul işbirliği ile çözülmesi yoluna gidilmelidir</a:t>
            </a:r>
            <a:r>
              <a:rPr lang="tr-TR" dirty="0" smtClean="0"/>
              <a:t>.</a:t>
            </a:r>
            <a:endParaRPr lang="tr-TR" dirty="0"/>
          </a:p>
        </p:txBody>
      </p:sp>
      <p:pic>
        <p:nvPicPr>
          <p:cNvPr id="13314" name="Picture 2" descr="C:\Users\lenovo\Desktop\seminer görselleri\timthumb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121" y="3860161"/>
            <a:ext cx="3596342"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lenovo\Desktop\seminer görselleri\gorusmejpg1579572575_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682377"/>
            <a:ext cx="23812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17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210146"/>
          </a:xfrm>
        </p:spPr>
        <p:txBody>
          <a:bodyPr>
            <a:normAutofit fontScale="90000"/>
          </a:bodyPr>
          <a:lstStyle/>
          <a:p>
            <a:r>
              <a:rPr lang="tr-TR" b="1" dirty="0" smtClean="0">
                <a:solidFill>
                  <a:srgbClr val="FF0000"/>
                </a:solidFill>
              </a:rPr>
              <a:t>Yapılmaması gerekenlere de değinelim…</a:t>
            </a:r>
            <a:endParaRPr lang="tr-TR" b="1" dirty="0">
              <a:solidFill>
                <a:srgbClr val="FF0000"/>
              </a:solidFill>
            </a:endParaRPr>
          </a:p>
        </p:txBody>
      </p:sp>
      <p:sp>
        <p:nvSpPr>
          <p:cNvPr id="3" name="İçerik Yer Tutucusu 2"/>
          <p:cNvSpPr>
            <a:spLocks noGrp="1"/>
          </p:cNvSpPr>
          <p:nvPr>
            <p:ph idx="1"/>
          </p:nvPr>
        </p:nvSpPr>
        <p:spPr/>
        <p:txBody>
          <a:bodyPr/>
          <a:lstStyle/>
          <a:p>
            <a:endParaRPr lang="tr-TR" dirty="0"/>
          </a:p>
        </p:txBody>
      </p:sp>
      <p:pic>
        <p:nvPicPr>
          <p:cNvPr id="2050" name="Picture 2" descr="C:\Users\lenovo\Desktop\seminer görselleri\mynetten aldıkları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799"/>
            <a:ext cx="8044924" cy="52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64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enovo\Desktop\seminer görselleri\Back_to_School_Kid_Tears-1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729" y="2492895"/>
            <a:ext cx="3526271" cy="396301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8229600" cy="922114"/>
          </a:xfrm>
        </p:spPr>
        <p:txBody>
          <a:bodyPr>
            <a:normAutofit/>
          </a:bodyPr>
          <a:lstStyle/>
          <a:p>
            <a:r>
              <a:rPr lang="tr-TR" b="1" dirty="0">
                <a:solidFill>
                  <a:srgbClr val="FF0000"/>
                </a:solidFill>
              </a:rPr>
              <a:t>Her şeyin başı </a:t>
            </a:r>
            <a:r>
              <a:rPr lang="tr-TR" b="1" dirty="0" smtClean="0">
                <a:solidFill>
                  <a:srgbClr val="FF0000"/>
                </a:solidFill>
              </a:rPr>
              <a:t>anlayış…</a:t>
            </a:r>
            <a:endParaRPr lang="tr-TR" b="1" dirty="0">
              <a:solidFill>
                <a:srgbClr val="FF0000"/>
              </a:solidFill>
            </a:endParaRPr>
          </a:p>
        </p:txBody>
      </p:sp>
      <p:sp>
        <p:nvSpPr>
          <p:cNvPr id="3" name="İçerik Yer Tutucusu 2"/>
          <p:cNvSpPr>
            <a:spLocks noGrp="1"/>
          </p:cNvSpPr>
          <p:nvPr>
            <p:ph idx="1"/>
          </p:nvPr>
        </p:nvSpPr>
        <p:spPr>
          <a:xfrm>
            <a:off x="457200" y="1052736"/>
            <a:ext cx="5915000" cy="5328592"/>
          </a:xfrm>
        </p:spPr>
        <p:txBody>
          <a:bodyPr>
            <a:normAutofit/>
          </a:bodyPr>
          <a:lstStyle/>
          <a:p>
            <a:r>
              <a:rPr lang="tr-TR" dirty="0"/>
              <a:t>Anne babalar çocuklarına karşı anlayışlı </a:t>
            </a:r>
            <a:r>
              <a:rPr lang="tr-TR" dirty="0" smtClean="0"/>
              <a:t>olmalıdır.</a:t>
            </a:r>
          </a:p>
          <a:p>
            <a:r>
              <a:rPr lang="tr-TR" dirty="0" smtClean="0"/>
              <a:t>“Bebek </a:t>
            </a:r>
            <a:r>
              <a:rPr lang="tr-TR" dirty="0"/>
              <a:t>misin sen, kocaman adam oldun, korkacak ne var?” gibi bastırıcı yöntemlerden uzak </a:t>
            </a:r>
            <a:r>
              <a:rPr lang="tr-TR" dirty="0" smtClean="0"/>
              <a:t>durmalıdır. </a:t>
            </a:r>
            <a:r>
              <a:rPr lang="tr-TR" dirty="0"/>
              <a:t>Bu yaklaşım sorunları çözmez, </a:t>
            </a:r>
            <a:r>
              <a:rPr lang="tr-TR" dirty="0" smtClean="0"/>
              <a:t>bastırır.</a:t>
            </a:r>
          </a:p>
          <a:p>
            <a:pPr marL="0" indent="0" algn="ctr">
              <a:buNone/>
            </a:pPr>
            <a:r>
              <a:rPr lang="tr-TR" b="1" i="1" u="sng" dirty="0" smtClean="0">
                <a:solidFill>
                  <a:srgbClr val="FF0000"/>
                </a:solidFill>
              </a:rPr>
              <a:t>Bastırılan </a:t>
            </a:r>
            <a:r>
              <a:rPr lang="tr-TR" b="1" i="1" u="sng" dirty="0">
                <a:solidFill>
                  <a:srgbClr val="FF0000"/>
                </a:solidFill>
              </a:rPr>
              <a:t>bir sorun da sonradan daha büyük bir şekilde karşımıza tekrar çıkar.</a:t>
            </a:r>
          </a:p>
          <a:p>
            <a:endParaRPr lang="tr-TR" dirty="0"/>
          </a:p>
        </p:txBody>
      </p:sp>
    </p:spTree>
    <p:extLst>
      <p:ext uri="{BB962C8B-B14F-4D97-AF65-F5344CB8AC3E}">
        <p14:creationId xmlns:p14="http://schemas.microsoft.com/office/powerpoint/2010/main" val="1684821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novo\Desktop\seminer görselleri\BackToScho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221088"/>
            <a:ext cx="3334229" cy="263691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b="1" dirty="0">
                <a:solidFill>
                  <a:srgbClr val="FF0000"/>
                </a:solidFill>
              </a:rPr>
              <a:t>Abartılı anlatımlara son </a:t>
            </a:r>
            <a:r>
              <a:rPr lang="tr-TR" b="1" dirty="0" smtClean="0">
                <a:solidFill>
                  <a:srgbClr val="FF0000"/>
                </a:solidFill>
              </a:rPr>
              <a:t>verin…</a:t>
            </a:r>
            <a:endParaRPr lang="tr-TR" b="1" dirty="0">
              <a:solidFill>
                <a:srgbClr val="FF0000"/>
              </a:solidFill>
            </a:endParaRPr>
          </a:p>
        </p:txBody>
      </p:sp>
      <p:sp>
        <p:nvSpPr>
          <p:cNvPr id="3" name="İçerik Yer Tutucusu 2"/>
          <p:cNvSpPr>
            <a:spLocks noGrp="1"/>
          </p:cNvSpPr>
          <p:nvPr>
            <p:ph idx="1"/>
          </p:nvPr>
        </p:nvSpPr>
        <p:spPr>
          <a:xfrm>
            <a:off x="457200" y="1412776"/>
            <a:ext cx="8229600" cy="4713387"/>
          </a:xfrm>
        </p:spPr>
        <p:txBody>
          <a:bodyPr/>
          <a:lstStyle/>
          <a:p>
            <a:r>
              <a:rPr lang="tr-TR" dirty="0"/>
              <a:t>Okul hakkındaki abartılı yorumlardan </a:t>
            </a:r>
            <a:r>
              <a:rPr lang="tr-TR" dirty="0" smtClean="0"/>
              <a:t>kaçınılmalıdır.</a:t>
            </a:r>
          </a:p>
          <a:p>
            <a:r>
              <a:rPr lang="tr-TR" dirty="0" smtClean="0"/>
              <a:t>Çocuklara okul</a:t>
            </a:r>
            <a:r>
              <a:rPr lang="tr-TR" dirty="0"/>
              <a:t>, sınıf, sıra, öğretmen, müdür, ders, teneffüs, sınıf arkadaşı ve okul arkadaşı gibi kavramlar konusunda </a:t>
            </a:r>
            <a:r>
              <a:rPr lang="tr-TR" dirty="0" smtClean="0"/>
              <a:t>yalın bilgiler verilmelidir</a:t>
            </a:r>
            <a:r>
              <a:rPr lang="tr-TR" dirty="0"/>
              <a:t>.</a:t>
            </a:r>
          </a:p>
        </p:txBody>
      </p:sp>
    </p:spTree>
    <p:extLst>
      <p:ext uri="{BB962C8B-B14F-4D97-AF65-F5344CB8AC3E}">
        <p14:creationId xmlns:p14="http://schemas.microsoft.com/office/powerpoint/2010/main" val="3632347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714202"/>
          </a:xfrm>
        </p:spPr>
        <p:txBody>
          <a:bodyPr>
            <a:normAutofit/>
          </a:bodyPr>
          <a:lstStyle/>
          <a:p>
            <a:r>
              <a:rPr lang="tr-TR" b="1" dirty="0">
                <a:solidFill>
                  <a:srgbClr val="FF0000"/>
                </a:solidFill>
              </a:rPr>
              <a:t>Çocuğu </a:t>
            </a:r>
            <a:r>
              <a:rPr lang="tr-TR" b="1" dirty="0" smtClean="0">
                <a:solidFill>
                  <a:srgbClr val="FF0000"/>
                </a:solidFill>
              </a:rPr>
              <a:t>asla okulla ya da öğretmenle korkutmayın…</a:t>
            </a:r>
            <a:endParaRPr lang="tr-TR" b="1" dirty="0">
              <a:solidFill>
                <a:srgbClr val="FF0000"/>
              </a:solidFill>
            </a:endParaRPr>
          </a:p>
        </p:txBody>
      </p:sp>
      <p:sp>
        <p:nvSpPr>
          <p:cNvPr id="3" name="İçerik Yer Tutucusu 2"/>
          <p:cNvSpPr>
            <a:spLocks noGrp="1"/>
          </p:cNvSpPr>
          <p:nvPr>
            <p:ph idx="1"/>
          </p:nvPr>
        </p:nvSpPr>
        <p:spPr>
          <a:xfrm>
            <a:off x="1475656" y="2132856"/>
            <a:ext cx="7211144" cy="3993307"/>
          </a:xfrm>
        </p:spPr>
        <p:txBody>
          <a:bodyPr>
            <a:normAutofit fontScale="92500" lnSpcReduction="10000"/>
          </a:bodyPr>
          <a:lstStyle/>
          <a:p>
            <a:r>
              <a:rPr lang="tr-TR" dirty="0"/>
              <a:t>Hata yaptıklarında onları </a:t>
            </a:r>
            <a:r>
              <a:rPr lang="tr-TR" b="1" i="1" dirty="0"/>
              <a:t>okul veya öğretmenle korkutursak</a:t>
            </a:r>
            <a:r>
              <a:rPr lang="tr-TR" dirty="0"/>
              <a:t>, çocuğun öğretmenden ve okuldan soğumasına sebep oluruz. </a:t>
            </a:r>
            <a:r>
              <a:rPr lang="tr-TR" b="1" i="1" u="sng" dirty="0"/>
              <a:t>Okul ceza verilen bir yer olarak gösterilmemelidir</a:t>
            </a:r>
            <a:r>
              <a:rPr lang="tr-TR" b="1" i="1" u="sng" dirty="0" smtClean="0"/>
              <a:t>.</a:t>
            </a:r>
            <a:endParaRPr lang="tr-TR" b="1" i="1" dirty="0"/>
          </a:p>
          <a:p>
            <a:r>
              <a:rPr lang="tr-TR" dirty="0" smtClean="0"/>
              <a:t>Benzer bir şekilde özellikle öğretmen hakkında olumsuz yorumlarda bulunmayın. Sizin saygı ve güven duymadığınız kişiye çocuğunuz da asla itibar etmeyecektir.</a:t>
            </a:r>
            <a:endParaRPr lang="tr-TR" dirty="0"/>
          </a:p>
        </p:txBody>
      </p:sp>
      <p:pic>
        <p:nvPicPr>
          <p:cNvPr id="4" name="Picture 4" descr="MCj02392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98" y="4869160"/>
            <a:ext cx="1511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199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novo\Desktop\seminer görselleri\okul-fob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543" y="3717032"/>
            <a:ext cx="3757458" cy="314096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7"/>
            <a:ext cx="8219256" cy="1066131"/>
          </a:xfrm>
        </p:spPr>
        <p:txBody>
          <a:bodyPr>
            <a:noAutofit/>
          </a:bodyPr>
          <a:lstStyle/>
          <a:p>
            <a:r>
              <a:rPr lang="tr-TR" sz="3200" b="1" dirty="0">
                <a:solidFill>
                  <a:srgbClr val="FF0000"/>
                </a:solidFill>
              </a:rPr>
              <a:t>Okul, öğrencinin baştan savıldığı bir yer </a:t>
            </a:r>
            <a:r>
              <a:rPr lang="tr-TR" sz="3200" b="1" dirty="0" smtClean="0">
                <a:solidFill>
                  <a:srgbClr val="FF0000"/>
                </a:solidFill>
              </a:rPr>
              <a:t>değildir…</a:t>
            </a:r>
            <a:endParaRPr lang="tr-TR" sz="3200" dirty="0"/>
          </a:p>
        </p:txBody>
      </p:sp>
      <p:sp>
        <p:nvSpPr>
          <p:cNvPr id="3" name="İçerik Yer Tutucusu 2"/>
          <p:cNvSpPr>
            <a:spLocks noGrp="1"/>
          </p:cNvSpPr>
          <p:nvPr>
            <p:ph idx="1"/>
          </p:nvPr>
        </p:nvSpPr>
        <p:spPr>
          <a:xfrm>
            <a:off x="395536" y="1447752"/>
            <a:ext cx="6624736" cy="5221607"/>
          </a:xfrm>
        </p:spPr>
        <p:txBody>
          <a:bodyPr>
            <a:normAutofit/>
          </a:bodyPr>
          <a:lstStyle/>
          <a:p>
            <a:r>
              <a:rPr lang="tr-TR" sz="2800" dirty="0"/>
              <a:t>Aileler çocuğa “Okullar açılsa da senden </a:t>
            </a:r>
            <a:r>
              <a:rPr lang="tr-TR" sz="2800" dirty="0" smtClean="0"/>
              <a:t>kurtulsam” </a:t>
            </a:r>
            <a:r>
              <a:rPr lang="tr-TR" sz="2800" dirty="0"/>
              <a:t>dememelidir. </a:t>
            </a:r>
            <a:r>
              <a:rPr lang="tr-TR" sz="2800" dirty="0" smtClean="0"/>
              <a:t>Hatta bu düşüncelerinizi başkalarıyla paylaşırken bile çocuğunuz sizi duymamalıdır.</a:t>
            </a:r>
            <a:endParaRPr lang="tr-TR" sz="2800" dirty="0"/>
          </a:p>
          <a:p>
            <a:pPr>
              <a:buNone/>
            </a:pPr>
            <a:r>
              <a:rPr lang="tr-TR" sz="2800" dirty="0"/>
              <a:t>    </a:t>
            </a:r>
            <a:r>
              <a:rPr lang="tr-TR" sz="2800" b="1" i="1" dirty="0"/>
              <a:t>Öğretmenleri de her şeye kızan, sürekli ceza veren, hep yargılayan bir kişi olarak değil; öğrencileri çok seven, onları yarınlara hazırlayan bir kişi veya kişiler olarak </a:t>
            </a:r>
            <a:r>
              <a:rPr lang="tr-TR" sz="2800" b="1" i="1" dirty="0" smtClean="0"/>
              <a:t>göstermeliyiz</a:t>
            </a:r>
            <a:r>
              <a:rPr lang="tr-TR" sz="2800" b="1" i="1" dirty="0"/>
              <a:t>. Çocuklarımız öğretmenlerini çok </a:t>
            </a:r>
            <a:r>
              <a:rPr lang="tr-TR" sz="2800" b="1" i="1" dirty="0" smtClean="0"/>
              <a:t>sevmeli,                onlara </a:t>
            </a:r>
            <a:r>
              <a:rPr lang="tr-TR" sz="2800" b="1" i="1" dirty="0"/>
              <a:t>derin saygı duymalıdır</a:t>
            </a:r>
            <a:r>
              <a:rPr lang="tr-TR" sz="2800" b="1" i="1" dirty="0" smtClean="0"/>
              <a:t>.</a:t>
            </a:r>
            <a:endParaRPr lang="tr-TR" sz="2800" b="1" i="1" dirty="0"/>
          </a:p>
        </p:txBody>
      </p:sp>
    </p:spTree>
    <p:extLst>
      <p:ext uri="{BB962C8B-B14F-4D97-AF65-F5344CB8AC3E}">
        <p14:creationId xmlns:p14="http://schemas.microsoft.com/office/powerpoint/2010/main" val="884368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enovo\Desktop\seminer görselleri\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289" y="0"/>
            <a:ext cx="2217711" cy="328498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6995120" cy="1143000"/>
          </a:xfrm>
        </p:spPr>
        <p:txBody>
          <a:bodyPr>
            <a:normAutofit fontScale="90000"/>
          </a:bodyPr>
          <a:lstStyle/>
          <a:p>
            <a:r>
              <a:rPr lang="tr-TR" b="1" dirty="0">
                <a:solidFill>
                  <a:srgbClr val="FF0000"/>
                </a:solidFill>
              </a:rPr>
              <a:t>Ailenin aşırı koruyucu tavrı okul fobisine sebep </a:t>
            </a:r>
            <a:r>
              <a:rPr lang="tr-TR" b="1" dirty="0" smtClean="0">
                <a:solidFill>
                  <a:srgbClr val="FF0000"/>
                </a:solidFill>
              </a:rPr>
              <a:t>oluyor…</a:t>
            </a:r>
            <a:endParaRPr lang="tr-TR" b="1" dirty="0">
              <a:solidFill>
                <a:srgbClr val="FF0000"/>
              </a:solidFill>
            </a:endParaRPr>
          </a:p>
        </p:txBody>
      </p:sp>
      <p:sp>
        <p:nvSpPr>
          <p:cNvPr id="3" name="İçerik Yer Tutucusu 2"/>
          <p:cNvSpPr>
            <a:spLocks noGrp="1"/>
          </p:cNvSpPr>
          <p:nvPr>
            <p:ph idx="1"/>
          </p:nvPr>
        </p:nvSpPr>
        <p:spPr>
          <a:xfrm>
            <a:off x="457200" y="1600200"/>
            <a:ext cx="8229600" cy="4637112"/>
          </a:xfrm>
        </p:spPr>
        <p:txBody>
          <a:bodyPr>
            <a:normAutofit/>
          </a:bodyPr>
          <a:lstStyle/>
          <a:p>
            <a:r>
              <a:rPr lang="tr-TR" dirty="0" smtClean="0"/>
              <a:t>Okul </a:t>
            </a:r>
            <a:r>
              <a:rPr lang="tr-TR" dirty="0"/>
              <a:t>fobisinin temel nedenlerinden </a:t>
            </a:r>
            <a:r>
              <a:rPr lang="tr-TR" dirty="0" smtClean="0"/>
              <a:t>              biri </a:t>
            </a:r>
            <a:r>
              <a:rPr lang="tr-TR" dirty="0"/>
              <a:t>aileden ayrılma korkusudur. </a:t>
            </a:r>
          </a:p>
          <a:p>
            <a:r>
              <a:rPr lang="tr-TR" dirty="0"/>
              <a:t>Çocuk aşırı korumacı bir anlayışla yetiştirilmişse, arkadaşlarıyla iletişimi çok az olmuşsa, dışarıya pek </a:t>
            </a:r>
            <a:r>
              <a:rPr lang="tr-TR" dirty="0" smtClean="0"/>
              <a:t>çıkmamışsa, </a:t>
            </a:r>
            <a:r>
              <a:rPr lang="tr-TR" dirty="0"/>
              <a:t>kendi ayakları üzerinde duramıyorsa ailesinden uzak kalmak onu çok korkutur. Bu durum pek çok çocukta görülür ve zamanla düzelir. Ancak düzelmeme olasılığı da vardır</a:t>
            </a:r>
            <a:r>
              <a:rPr lang="tr-TR" dirty="0" smtClean="0"/>
              <a:t>.</a:t>
            </a:r>
            <a:endParaRPr lang="tr-TR" dirty="0"/>
          </a:p>
        </p:txBody>
      </p:sp>
    </p:spTree>
    <p:extLst>
      <p:ext uri="{BB962C8B-B14F-4D97-AF65-F5344CB8AC3E}">
        <p14:creationId xmlns:p14="http://schemas.microsoft.com/office/powerpoint/2010/main" val="4102031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Picture 4" descr="Resim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5608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273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73628" y="404664"/>
            <a:ext cx="3823516" cy="2448272"/>
          </a:xfrm>
        </p:spPr>
        <p:txBody>
          <a:bodyPr>
            <a:normAutofit/>
          </a:bodyPr>
          <a:lstStyle/>
          <a:p>
            <a:r>
              <a:rPr lang="tr-TR" b="1" dirty="0" smtClean="0">
                <a:solidFill>
                  <a:srgbClr val="FF0000"/>
                </a:solidFill>
              </a:rPr>
              <a:t>Vedalaşmaları kısa tutun…</a:t>
            </a:r>
            <a:endParaRPr lang="tr-TR" b="1" dirty="0">
              <a:solidFill>
                <a:srgbClr val="FF0000"/>
              </a:solidFill>
            </a:endParaRPr>
          </a:p>
        </p:txBody>
      </p:sp>
      <p:sp>
        <p:nvSpPr>
          <p:cNvPr id="3" name="İçerik Yer Tutucusu 2"/>
          <p:cNvSpPr>
            <a:spLocks noGrp="1"/>
          </p:cNvSpPr>
          <p:nvPr>
            <p:ph idx="1"/>
          </p:nvPr>
        </p:nvSpPr>
        <p:spPr>
          <a:xfrm>
            <a:off x="457200" y="3112194"/>
            <a:ext cx="8229600" cy="3557166"/>
          </a:xfrm>
        </p:spPr>
        <p:txBody>
          <a:bodyPr>
            <a:normAutofit/>
          </a:bodyPr>
          <a:lstStyle/>
          <a:p>
            <a:pPr>
              <a:lnSpc>
                <a:spcPct val="80000"/>
              </a:lnSpc>
            </a:pPr>
            <a:r>
              <a:rPr lang="tr-TR" dirty="0" smtClean="0"/>
              <a:t>Vedalaşmaları </a:t>
            </a:r>
            <a:r>
              <a:rPr lang="tr-TR" dirty="0"/>
              <a:t>çabuk ve kısa süreli tutarak, ayrılıkların doğal olduğu hissettirilebilir. </a:t>
            </a:r>
          </a:p>
          <a:p>
            <a:pPr>
              <a:lnSpc>
                <a:spcPct val="80000"/>
              </a:lnSpc>
            </a:pPr>
            <a:r>
              <a:rPr lang="tr-TR" dirty="0"/>
              <a:t>Ona gününüzün nasıl geçeceğini anlatıp, onunla gününün nasıl geçtiği hakkında konuşmak her ikinizi de  rahatlatabilir.</a:t>
            </a:r>
          </a:p>
          <a:p>
            <a:pPr>
              <a:lnSpc>
                <a:spcPct val="80000"/>
              </a:lnSpc>
            </a:pPr>
            <a:r>
              <a:rPr lang="tr-TR" dirty="0"/>
              <a:t>Çocuğa okula gitmesi gerektiği, zaman geçerse bu korkuya </a:t>
            </a:r>
            <a:r>
              <a:rPr lang="tr-TR" dirty="0" smtClean="0"/>
              <a:t>bir de </a:t>
            </a:r>
            <a:r>
              <a:rPr lang="tr-TR" dirty="0"/>
              <a:t>derslerden geri kalmış olmanın korkusunun ekleneceği söylenmelidir</a:t>
            </a:r>
            <a:r>
              <a:rPr lang="tr-TR" dirty="0" smtClean="0"/>
              <a:t>.</a:t>
            </a:r>
            <a:endParaRPr lang="tr-TR" dirty="0"/>
          </a:p>
        </p:txBody>
      </p:sp>
      <p:pic>
        <p:nvPicPr>
          <p:cNvPr id="12290" name="Picture 2" descr="C:\Users\lenovo\Desktop\seminer görselleri\Ekran_Resmi_2014-09-05_14.21.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9"/>
            <a:ext cx="4578465" cy="290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13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novo\Desktop\seminer görselleri\saa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62843" y="26487"/>
            <a:ext cx="2051720" cy="20517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6707088" cy="1143000"/>
          </a:xfrm>
        </p:spPr>
        <p:txBody>
          <a:bodyPr>
            <a:normAutofit fontScale="90000"/>
          </a:bodyPr>
          <a:lstStyle/>
          <a:p>
            <a:r>
              <a:rPr lang="tr-TR" b="1" dirty="0" smtClean="0">
                <a:solidFill>
                  <a:srgbClr val="FF0000"/>
                </a:solidFill>
              </a:rPr>
              <a:t>Çocuğunuzu okuldan almaya geç kalmayın…</a:t>
            </a:r>
            <a:endParaRPr lang="tr-TR" b="1" dirty="0">
              <a:solidFill>
                <a:srgbClr val="FF0000"/>
              </a:solidFill>
            </a:endParaRPr>
          </a:p>
        </p:txBody>
      </p:sp>
      <p:sp>
        <p:nvSpPr>
          <p:cNvPr id="3" name="İçerik Yer Tutucusu 2"/>
          <p:cNvSpPr>
            <a:spLocks noGrp="1"/>
          </p:cNvSpPr>
          <p:nvPr>
            <p:ph idx="1"/>
          </p:nvPr>
        </p:nvSpPr>
        <p:spPr>
          <a:xfrm>
            <a:off x="457200" y="1600200"/>
            <a:ext cx="8229600" cy="4709120"/>
          </a:xfrm>
        </p:spPr>
        <p:txBody>
          <a:bodyPr>
            <a:normAutofit fontScale="92500" lnSpcReduction="20000"/>
          </a:bodyPr>
          <a:lstStyle/>
          <a:p>
            <a:r>
              <a:rPr lang="tr-TR" dirty="0" smtClean="0"/>
              <a:t>Çocuğunuz okuldan alacağınızda sözleştiğiniz zamanda, sözleştiğiniz yerde olmaya özen gösterin.</a:t>
            </a:r>
          </a:p>
          <a:p>
            <a:r>
              <a:rPr lang="tr-TR" dirty="0" smtClean="0"/>
              <a:t>Özellikle de okula uyum döneminde buna çok daha büyük dikkat gösterilmelidir. Aksi takdirde korkusu daha da artacak, uyumu daha da zorlaşacaktır.</a:t>
            </a:r>
          </a:p>
          <a:p>
            <a:r>
              <a:rPr lang="tr-TR" dirty="0" smtClean="0"/>
              <a:t>Okulun ilk günlerinde kapıdan, sınıf penceresinden bakmak da sizin endişeli olduğunuz ve güven duymadığınız için sürekli izlediğiniz hissi yaratabilir. Bundan da kaçınmanız gerekir.</a:t>
            </a:r>
            <a:endParaRPr lang="tr-TR" dirty="0"/>
          </a:p>
        </p:txBody>
      </p:sp>
    </p:spTree>
    <p:extLst>
      <p:ext uri="{BB962C8B-B14F-4D97-AF65-F5344CB8AC3E}">
        <p14:creationId xmlns:p14="http://schemas.microsoft.com/office/powerpoint/2010/main" val="971044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lenovo\Desktop\seminer görselleri\cocugum-okula-basladi-ne-yapmaliyim-3937895_3908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101" y="1772816"/>
            <a:ext cx="5969899" cy="414908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548680"/>
            <a:ext cx="8229600" cy="1143000"/>
          </a:xfrm>
        </p:spPr>
        <p:txBody>
          <a:bodyPr>
            <a:normAutofit fontScale="90000"/>
          </a:bodyPr>
          <a:lstStyle/>
          <a:p>
            <a:r>
              <a:rPr lang="tr-TR" b="1" dirty="0">
                <a:solidFill>
                  <a:srgbClr val="FF0000"/>
                </a:solidFill>
              </a:rPr>
              <a:t>Bu </a:t>
            </a:r>
            <a:r>
              <a:rPr lang="tr-TR" b="1" dirty="0" smtClean="0">
                <a:solidFill>
                  <a:srgbClr val="FF0000"/>
                </a:solidFill>
              </a:rPr>
              <a:t>seminerde </a:t>
            </a:r>
            <a:r>
              <a:rPr lang="tr-TR" b="1" dirty="0">
                <a:solidFill>
                  <a:srgbClr val="FF0000"/>
                </a:solidFill>
              </a:rPr>
              <a:t>değineceğimiz </a:t>
            </a:r>
            <a:r>
              <a:rPr lang="tr-TR" b="1" dirty="0" smtClean="0">
                <a:solidFill>
                  <a:srgbClr val="FF0000"/>
                </a:solidFill>
              </a:rPr>
              <a:t>konular;</a:t>
            </a:r>
            <a:endParaRPr lang="tr-TR" b="1" dirty="0">
              <a:solidFill>
                <a:srgbClr val="FF0000"/>
              </a:solidFill>
            </a:endParaRPr>
          </a:p>
        </p:txBody>
      </p:sp>
      <p:sp>
        <p:nvSpPr>
          <p:cNvPr id="3" name="İçerik Yer Tutucusu 2"/>
          <p:cNvSpPr>
            <a:spLocks noGrp="1"/>
          </p:cNvSpPr>
          <p:nvPr>
            <p:ph idx="1"/>
          </p:nvPr>
        </p:nvSpPr>
        <p:spPr>
          <a:xfrm>
            <a:off x="437797" y="1869197"/>
            <a:ext cx="2736304" cy="4065315"/>
          </a:xfrm>
        </p:spPr>
        <p:txBody>
          <a:bodyPr/>
          <a:lstStyle/>
          <a:p>
            <a:r>
              <a:rPr lang="tr-TR" dirty="0" smtClean="0"/>
              <a:t>Öneriler</a:t>
            </a:r>
          </a:p>
          <a:p>
            <a:r>
              <a:rPr lang="tr-TR" dirty="0" smtClean="0"/>
              <a:t>Okul korkusu (fobisi)</a:t>
            </a:r>
          </a:p>
          <a:p>
            <a:r>
              <a:rPr lang="tr-TR" dirty="0" smtClean="0"/>
              <a:t>Yapılmaması gerekenler</a:t>
            </a:r>
          </a:p>
          <a:p>
            <a:r>
              <a:rPr lang="tr-TR" dirty="0" smtClean="0"/>
              <a:t>Ödev</a:t>
            </a:r>
            <a:endParaRPr lang="tr-TR" dirty="0"/>
          </a:p>
        </p:txBody>
      </p:sp>
    </p:spTree>
    <p:extLst>
      <p:ext uri="{BB962C8B-B14F-4D97-AF65-F5344CB8AC3E}">
        <p14:creationId xmlns:p14="http://schemas.microsoft.com/office/powerpoint/2010/main" val="1776112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yaramaz beb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178" y="1412776"/>
            <a:ext cx="412591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p:txBody>
          <a:bodyPr/>
          <a:lstStyle/>
          <a:p>
            <a:r>
              <a:rPr lang="tr-TR" b="1" dirty="0" smtClean="0">
                <a:solidFill>
                  <a:srgbClr val="FF0000"/>
                </a:solidFill>
              </a:rPr>
              <a:t>Kıyaslamayın</a:t>
            </a:r>
            <a:endParaRPr lang="tr-TR" b="1" dirty="0">
              <a:solidFill>
                <a:srgbClr val="FF0000"/>
              </a:solidFill>
            </a:endParaRPr>
          </a:p>
        </p:txBody>
      </p:sp>
      <p:sp>
        <p:nvSpPr>
          <p:cNvPr id="3" name="İçerik Yer Tutucusu 2"/>
          <p:cNvSpPr>
            <a:spLocks noGrp="1"/>
          </p:cNvSpPr>
          <p:nvPr>
            <p:ph idx="1"/>
          </p:nvPr>
        </p:nvSpPr>
        <p:spPr>
          <a:xfrm>
            <a:off x="457200" y="1412776"/>
            <a:ext cx="4540978" cy="4713388"/>
          </a:xfrm>
        </p:spPr>
        <p:txBody>
          <a:bodyPr>
            <a:normAutofit fontScale="92500" lnSpcReduction="20000"/>
          </a:bodyPr>
          <a:lstStyle/>
          <a:p>
            <a:pPr marL="0" indent="442913">
              <a:defRPr/>
            </a:pPr>
            <a:r>
              <a:rPr lang="tr-TR" dirty="0"/>
              <a:t>Çocuklarınızı başka çocuklarla veya kardeşleri ile </a:t>
            </a:r>
            <a:r>
              <a:rPr lang="tr-TR" dirty="0" smtClean="0"/>
              <a:t>özellikle de kendi çocukluğunuz ile mukayese </a:t>
            </a:r>
            <a:r>
              <a:rPr lang="tr-TR" dirty="0"/>
              <a:t>etmeyin.</a:t>
            </a:r>
          </a:p>
          <a:p>
            <a:pPr marL="0" indent="442913">
              <a:defRPr/>
            </a:pPr>
            <a:r>
              <a:rPr lang="tr-TR" dirty="0"/>
              <a:t>Her insanın sahip olduğu nitelikler farklıdır. Onları olduğu gibi kabul edin</a:t>
            </a:r>
            <a:r>
              <a:rPr lang="tr-TR" dirty="0" smtClean="0"/>
              <a:t>.</a:t>
            </a:r>
          </a:p>
          <a:p>
            <a:pPr marL="0" indent="442913">
              <a:defRPr/>
            </a:pPr>
            <a:endParaRPr lang="tr-TR" dirty="0" smtClean="0"/>
          </a:p>
          <a:p>
            <a:pPr marL="0" indent="0" algn="ctr">
              <a:buNone/>
              <a:defRPr/>
            </a:pPr>
            <a:r>
              <a:rPr lang="tr-TR" b="1" dirty="0" smtClean="0">
                <a:solidFill>
                  <a:srgbClr val="FF0000"/>
                </a:solidFill>
                <a:effectLst>
                  <a:outerShdw blurRad="38100" dist="38100" dir="2700000" algn="tl">
                    <a:srgbClr val="000000">
                      <a:alpha val="43137"/>
                    </a:srgbClr>
                  </a:outerShdw>
                </a:effectLst>
              </a:rPr>
              <a:t>Unutmayın, kıyaslamak reddetmektir.</a:t>
            </a:r>
          </a:p>
          <a:p>
            <a:pPr marL="0" indent="442913">
              <a:defRPr/>
            </a:pPr>
            <a:endParaRPr lang="tr-TR" dirty="0"/>
          </a:p>
        </p:txBody>
      </p:sp>
    </p:spTree>
    <p:extLst>
      <p:ext uri="{BB962C8B-B14F-4D97-AF65-F5344CB8AC3E}">
        <p14:creationId xmlns:p14="http://schemas.microsoft.com/office/powerpoint/2010/main" val="3259562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seminer görselleri\5 yaş yatakta kız(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06850"/>
            <a:ext cx="3810000" cy="285115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476672"/>
            <a:ext cx="8229600" cy="936104"/>
          </a:xfrm>
        </p:spPr>
        <p:txBody>
          <a:bodyPr>
            <a:normAutofit fontScale="90000"/>
          </a:bodyPr>
          <a:lstStyle/>
          <a:p>
            <a:r>
              <a:rPr lang="tr-TR" b="1" dirty="0" smtClean="0">
                <a:solidFill>
                  <a:srgbClr val="FF0000"/>
                </a:solidFill>
              </a:rPr>
              <a:t>Uyku düzeni artık çok daha önemli…</a:t>
            </a:r>
            <a:endParaRPr lang="tr-TR" b="1" dirty="0">
              <a:solidFill>
                <a:srgbClr val="FF0000"/>
              </a:solidFill>
            </a:endParaRPr>
          </a:p>
        </p:txBody>
      </p:sp>
      <p:sp>
        <p:nvSpPr>
          <p:cNvPr id="3" name="İçerik Yer Tutucusu 2"/>
          <p:cNvSpPr>
            <a:spLocks noGrp="1"/>
          </p:cNvSpPr>
          <p:nvPr>
            <p:ph idx="1"/>
          </p:nvPr>
        </p:nvSpPr>
        <p:spPr>
          <a:xfrm>
            <a:off x="467544" y="1448206"/>
            <a:ext cx="8229600" cy="3993307"/>
          </a:xfrm>
        </p:spPr>
        <p:txBody>
          <a:bodyPr/>
          <a:lstStyle/>
          <a:p>
            <a:r>
              <a:rPr lang="tr-TR" dirty="0" smtClean="0"/>
              <a:t>Bu yaşlarda çocukların en az 9-10 saat uykuya ihtiyacı vardır.</a:t>
            </a:r>
          </a:p>
          <a:p>
            <a:r>
              <a:rPr lang="tr-TR" dirty="0" smtClean="0"/>
              <a:t>Uykusunu alamayan çocukların önce okula uyum sürecinde, daha sonrasında okul ve ders başarısında da zorlanacağı unutulmamalıdır.</a:t>
            </a:r>
            <a:endParaRPr lang="tr-TR" dirty="0"/>
          </a:p>
        </p:txBody>
      </p:sp>
      <p:pic>
        <p:nvPicPr>
          <p:cNvPr id="1027" name="Picture 3" descr="C:\Users\lenovo\Desktop\seminer görselleri\yatakta kitap oku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0986"/>
            <a:ext cx="2915816" cy="280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70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novo\Desktop\seminer görselleri\9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 y="1628800"/>
            <a:ext cx="2702443" cy="332941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2699792" y="274638"/>
            <a:ext cx="5987008" cy="778098"/>
          </a:xfrm>
        </p:spPr>
        <p:txBody>
          <a:bodyPr/>
          <a:lstStyle/>
          <a:p>
            <a:r>
              <a:rPr lang="tr-TR" b="1" dirty="0">
                <a:solidFill>
                  <a:srgbClr val="FF0000"/>
                </a:solidFill>
              </a:rPr>
              <a:t>B</a:t>
            </a:r>
            <a:r>
              <a:rPr lang="tr-TR" b="1" dirty="0" smtClean="0">
                <a:solidFill>
                  <a:srgbClr val="FF0000"/>
                </a:solidFill>
              </a:rPr>
              <a:t>eslenme</a:t>
            </a:r>
            <a:endParaRPr lang="tr-TR" b="1" dirty="0">
              <a:solidFill>
                <a:srgbClr val="FF0000"/>
              </a:solidFill>
            </a:endParaRPr>
          </a:p>
        </p:txBody>
      </p:sp>
      <p:sp>
        <p:nvSpPr>
          <p:cNvPr id="3" name="İçerik Yer Tutucusu 2"/>
          <p:cNvSpPr>
            <a:spLocks noGrp="1"/>
          </p:cNvSpPr>
          <p:nvPr>
            <p:ph idx="1"/>
          </p:nvPr>
        </p:nvSpPr>
        <p:spPr>
          <a:xfrm>
            <a:off x="2915816" y="1196752"/>
            <a:ext cx="5770983" cy="4929411"/>
          </a:xfrm>
        </p:spPr>
        <p:txBody>
          <a:bodyPr>
            <a:normAutofit fontScale="92500" lnSpcReduction="10000"/>
          </a:bodyPr>
          <a:lstStyle/>
          <a:p>
            <a:pPr marL="0" indent="0">
              <a:lnSpc>
                <a:spcPct val="80000"/>
              </a:lnSpc>
              <a:buFontTx/>
              <a:buChar char="•"/>
              <a:defRPr/>
            </a:pPr>
            <a:r>
              <a:rPr lang="tr-TR" dirty="0"/>
              <a:t>Çocuğunuzun beslenmesine dikkat edin.</a:t>
            </a:r>
          </a:p>
          <a:p>
            <a:pPr marL="0" indent="0">
              <a:lnSpc>
                <a:spcPct val="80000"/>
              </a:lnSpc>
              <a:buFontTx/>
              <a:buChar char="•"/>
              <a:defRPr/>
            </a:pPr>
            <a:r>
              <a:rPr lang="tr-TR" dirty="0"/>
              <a:t>Çocuğunuzu kahvaltı yaptırmadan veya yemek yedirmeden kesinlikle okula göndermeyin.</a:t>
            </a:r>
          </a:p>
          <a:p>
            <a:pPr marL="0" indent="0">
              <a:lnSpc>
                <a:spcPct val="80000"/>
              </a:lnSpc>
              <a:buFontTx/>
              <a:buChar char="•"/>
              <a:defRPr/>
            </a:pPr>
            <a:r>
              <a:rPr lang="tr-TR" dirty="0"/>
              <a:t>Okul çağındaki çocuklar, büyüme ve gelişme döneminde olduklarından, günlük ortalama almaları gereken kalori miktarı ve alacakları besinlerin dengeli olmasına özen gösterilmesi gerekiyor.</a:t>
            </a:r>
          </a:p>
          <a:p>
            <a:pPr marL="0" indent="0">
              <a:lnSpc>
                <a:spcPct val="80000"/>
              </a:lnSpc>
              <a:buFontTx/>
              <a:buChar char="•"/>
              <a:defRPr/>
            </a:pPr>
            <a:r>
              <a:rPr lang="tr-TR" dirty="0"/>
              <a:t>Bu konuda titiz olun. Yemeklerini zamanında yedirin. </a:t>
            </a:r>
          </a:p>
        </p:txBody>
      </p:sp>
    </p:spTree>
    <p:extLst>
      <p:ext uri="{BB962C8B-B14F-4D97-AF65-F5344CB8AC3E}">
        <p14:creationId xmlns:p14="http://schemas.microsoft.com/office/powerpoint/2010/main" val="1446431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enovo\Desktop\seminer görselleri\BilgisayarCoc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2" y="2492896"/>
            <a:ext cx="3868945" cy="373740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8229600" cy="706090"/>
          </a:xfrm>
        </p:spPr>
        <p:txBody>
          <a:bodyPr>
            <a:normAutofit fontScale="90000"/>
          </a:bodyPr>
          <a:lstStyle/>
          <a:p>
            <a:r>
              <a:rPr lang="tr-TR" b="1" dirty="0" smtClean="0">
                <a:solidFill>
                  <a:srgbClr val="FF0000"/>
                </a:solidFill>
              </a:rPr>
              <a:t>Televizyon ve Bilgisayar Düzenlemesi</a:t>
            </a:r>
            <a:endParaRPr lang="tr-TR" b="1" dirty="0">
              <a:solidFill>
                <a:srgbClr val="FF0000"/>
              </a:solidFill>
            </a:endParaRPr>
          </a:p>
        </p:txBody>
      </p:sp>
      <p:sp>
        <p:nvSpPr>
          <p:cNvPr id="3" name="İçerik Yer Tutucusu 2"/>
          <p:cNvSpPr>
            <a:spLocks noGrp="1"/>
          </p:cNvSpPr>
          <p:nvPr>
            <p:ph idx="1"/>
          </p:nvPr>
        </p:nvSpPr>
        <p:spPr>
          <a:xfrm>
            <a:off x="3275856" y="1150333"/>
            <a:ext cx="5410944" cy="5145435"/>
          </a:xfrm>
        </p:spPr>
        <p:txBody>
          <a:bodyPr/>
          <a:lstStyle/>
          <a:p>
            <a:pPr>
              <a:lnSpc>
                <a:spcPct val="90000"/>
              </a:lnSpc>
              <a:defRPr/>
            </a:pPr>
            <a:r>
              <a:rPr lang="tr-TR" sz="2800" dirty="0"/>
              <a:t>Televizyon izlemede çocuğunuza seçici olma alışkanlığı </a:t>
            </a:r>
            <a:r>
              <a:rPr lang="tr-TR" sz="2800" dirty="0" smtClean="0"/>
              <a:t>kazandırın.</a:t>
            </a:r>
          </a:p>
          <a:p>
            <a:pPr>
              <a:lnSpc>
                <a:spcPct val="90000"/>
              </a:lnSpc>
              <a:defRPr/>
            </a:pPr>
            <a:r>
              <a:rPr lang="tr-TR" sz="2800" dirty="0" smtClean="0"/>
              <a:t>Sürekli televizyon </a:t>
            </a:r>
            <a:r>
              <a:rPr lang="tr-TR" sz="2800" dirty="0"/>
              <a:t>izlemek çocuğunuzun başarısını olumsuz yönde etkiler. Ancak bunu zor kullanarak değil, ikna ederek </a:t>
            </a:r>
            <a:r>
              <a:rPr lang="tr-TR" sz="2800" dirty="0" smtClean="0"/>
              <a:t>gerçekleştirin.</a:t>
            </a:r>
          </a:p>
          <a:p>
            <a:pPr>
              <a:lnSpc>
                <a:spcPct val="90000"/>
              </a:lnSpc>
              <a:defRPr/>
            </a:pPr>
            <a:r>
              <a:rPr lang="tr-TR" sz="2800" dirty="0" smtClean="0"/>
              <a:t>Tıpkı </a:t>
            </a:r>
            <a:r>
              <a:rPr lang="tr-TR" sz="2800" dirty="0"/>
              <a:t>televizyon konusunda olduğu gibi bilgisayar konusunda da bilinçli, sınırlarını bilen ve irade gösteren çocuklar olmaları için çaba </a:t>
            </a:r>
            <a:r>
              <a:rPr lang="tr-TR" sz="2800" dirty="0" err="1"/>
              <a:t>sarfedilmelidir</a:t>
            </a:r>
            <a:r>
              <a:rPr lang="tr-TR" sz="2800" dirty="0"/>
              <a:t>.</a:t>
            </a:r>
          </a:p>
          <a:p>
            <a:pPr marL="0" indent="442913">
              <a:lnSpc>
                <a:spcPct val="90000"/>
              </a:lnSpc>
              <a:buNone/>
              <a:defRPr/>
            </a:pPr>
            <a:endParaRPr lang="tr-TR" dirty="0"/>
          </a:p>
          <a:p>
            <a:endParaRPr lang="tr-TR" dirty="0"/>
          </a:p>
        </p:txBody>
      </p:sp>
    </p:spTree>
    <p:extLst>
      <p:ext uri="{BB962C8B-B14F-4D97-AF65-F5344CB8AC3E}">
        <p14:creationId xmlns:p14="http://schemas.microsoft.com/office/powerpoint/2010/main" val="2031314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Oyun oynamaya kısıtlama yok</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Oyun, çocuğun en az beslenme kadar temel bir ihtiyacıdır.</a:t>
            </a:r>
          </a:p>
          <a:p>
            <a:r>
              <a:rPr lang="tr-TR" dirty="0" smtClean="0"/>
              <a:t>Okula başlaması ile birlikte oyuna büyük bir kısıtlama koymaya kalkışılmamalıdır.</a:t>
            </a:r>
          </a:p>
          <a:p>
            <a:r>
              <a:rPr lang="tr-TR" dirty="0" smtClean="0"/>
              <a:t>Bir çocuk asla </a:t>
            </a:r>
            <a:r>
              <a:rPr lang="tr-TR" b="1" i="1" u="sng" dirty="0" smtClean="0"/>
              <a:t>oyun oynamama</a:t>
            </a:r>
            <a:r>
              <a:rPr lang="tr-TR" dirty="0" smtClean="0"/>
              <a:t> ile cezalandırılmamalıdır.</a:t>
            </a:r>
          </a:p>
        </p:txBody>
      </p:sp>
      <p:pic>
        <p:nvPicPr>
          <p:cNvPr id="2051" name="Picture 3" descr="C:\Users\lenovo\Desktop\seminer görselleri\Toddl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 y="5013176"/>
            <a:ext cx="9001000" cy="164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63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seminer görselleri\ki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47" y="4149080"/>
            <a:ext cx="4701254" cy="272932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8229600" cy="850106"/>
          </a:xfrm>
        </p:spPr>
        <p:txBody>
          <a:bodyPr>
            <a:normAutofit fontScale="90000"/>
          </a:bodyPr>
          <a:lstStyle/>
          <a:p>
            <a:r>
              <a:rPr lang="tr-TR" b="1" dirty="0" smtClean="0">
                <a:solidFill>
                  <a:srgbClr val="FF0000"/>
                </a:solidFill>
              </a:rPr>
              <a:t>Diğer velilerle ve çocuklarla tanışın…</a:t>
            </a:r>
            <a:endParaRPr lang="tr-TR" b="1" dirty="0">
              <a:solidFill>
                <a:srgbClr val="FF0000"/>
              </a:solidFill>
            </a:endParaRPr>
          </a:p>
        </p:txBody>
      </p:sp>
      <p:sp>
        <p:nvSpPr>
          <p:cNvPr id="3" name="İçerik Yer Tutucusu 2"/>
          <p:cNvSpPr>
            <a:spLocks noGrp="1"/>
          </p:cNvSpPr>
          <p:nvPr>
            <p:ph idx="1"/>
          </p:nvPr>
        </p:nvSpPr>
        <p:spPr>
          <a:xfrm>
            <a:off x="457200" y="1052736"/>
            <a:ext cx="8229600" cy="5073427"/>
          </a:xfrm>
        </p:spPr>
        <p:txBody>
          <a:bodyPr/>
          <a:lstStyle/>
          <a:p>
            <a:r>
              <a:rPr lang="tr-TR" dirty="0" smtClean="0"/>
              <a:t>Okula uyum hem siz anne babalar hem de çocuklar için aşılması gereken bir dönemdir.</a:t>
            </a:r>
          </a:p>
          <a:p>
            <a:r>
              <a:rPr lang="tr-TR" dirty="0" smtClean="0"/>
              <a:t>Çocuğunuzun sınıf arkadaşları ile tanışması için fırsatlar yaratın. Parkta ve evinizde bir araya gelmelerini sağlayabilirsiniz.</a:t>
            </a:r>
          </a:p>
          <a:p>
            <a:r>
              <a:rPr lang="tr-TR" dirty="0" smtClean="0"/>
              <a:t>Bunun için sizin de diğer velilerle tanışmanız yararlı olacaktır.</a:t>
            </a:r>
            <a:endParaRPr lang="tr-TR" dirty="0"/>
          </a:p>
        </p:txBody>
      </p:sp>
    </p:spTree>
    <p:extLst>
      <p:ext uri="{BB962C8B-B14F-4D97-AF65-F5344CB8AC3E}">
        <p14:creationId xmlns:p14="http://schemas.microsoft.com/office/powerpoint/2010/main" val="2088774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esktop\seminer görselleri\a306.png"/>
          <p:cNvPicPr>
            <a:picLocks noChangeAspect="1" noChangeArrowheads="1"/>
          </p:cNvPicPr>
          <p:nvPr/>
        </p:nvPicPr>
        <p:blipFill rotWithShape="1">
          <a:blip r:embed="rId2">
            <a:extLst>
              <a:ext uri="{28A0092B-C50C-407E-A947-70E740481C1C}">
                <a14:useLocalDpi xmlns:a14="http://schemas.microsoft.com/office/drawing/2010/main" val="0"/>
              </a:ext>
            </a:extLst>
          </a:blip>
          <a:srcRect l="13102" r="14295"/>
          <a:stretch/>
        </p:blipFill>
        <p:spPr bwMode="auto">
          <a:xfrm>
            <a:off x="4852219" y="-26468"/>
            <a:ext cx="429178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395536" y="692696"/>
            <a:ext cx="4618856" cy="1143000"/>
          </a:xfrm>
        </p:spPr>
        <p:txBody>
          <a:bodyPr/>
          <a:lstStyle/>
          <a:p>
            <a:r>
              <a:rPr lang="tr-TR" b="1" dirty="0" smtClean="0">
                <a:solidFill>
                  <a:srgbClr val="FF0000"/>
                </a:solidFill>
              </a:rPr>
              <a:t>Kılık-Kıyafet</a:t>
            </a:r>
            <a:endParaRPr lang="tr-TR" dirty="0"/>
          </a:p>
        </p:txBody>
      </p:sp>
      <p:sp>
        <p:nvSpPr>
          <p:cNvPr id="3" name="İçerik Yer Tutucusu 2"/>
          <p:cNvSpPr>
            <a:spLocks noGrp="1"/>
          </p:cNvSpPr>
          <p:nvPr>
            <p:ph idx="1"/>
          </p:nvPr>
        </p:nvSpPr>
        <p:spPr>
          <a:xfrm>
            <a:off x="457200" y="1772816"/>
            <a:ext cx="4690864" cy="4353347"/>
          </a:xfrm>
        </p:spPr>
        <p:txBody>
          <a:bodyPr>
            <a:normAutofit fontScale="92500"/>
          </a:bodyPr>
          <a:lstStyle/>
          <a:p>
            <a:r>
              <a:rPr lang="tr-TR" dirty="0"/>
              <a:t>Çocuğunuzun kılık-kıyafetine özen gösterin.</a:t>
            </a:r>
            <a:br>
              <a:rPr lang="tr-TR" dirty="0"/>
            </a:br>
            <a:r>
              <a:rPr lang="tr-TR" dirty="0"/>
              <a:t>Kıyafetlerinin okul kurallarına uymasına ve temizliğine dikkat edin</a:t>
            </a:r>
            <a:r>
              <a:rPr lang="tr-TR" dirty="0" smtClean="0"/>
              <a:t>.</a:t>
            </a:r>
          </a:p>
          <a:p>
            <a:r>
              <a:rPr lang="tr-TR" dirty="0" smtClean="0"/>
              <a:t>Bu aynı zamanda kendisini okula ait hissedip, okulu daha hızlı benimsemesine de katkı sağlayabilir.</a:t>
            </a:r>
            <a:endParaRPr lang="tr-TR" dirty="0"/>
          </a:p>
          <a:p>
            <a:endParaRPr lang="tr-TR" dirty="0"/>
          </a:p>
        </p:txBody>
      </p:sp>
    </p:spTree>
    <p:extLst>
      <p:ext uri="{BB962C8B-B14F-4D97-AF65-F5344CB8AC3E}">
        <p14:creationId xmlns:p14="http://schemas.microsoft.com/office/powerpoint/2010/main" val="3330661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enovo\Desktop\seminer görselleri\grip-dunyali-mart-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114" y="3140968"/>
            <a:ext cx="5292885" cy="371703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395536" y="332656"/>
            <a:ext cx="8229600" cy="792088"/>
          </a:xfrm>
        </p:spPr>
        <p:txBody>
          <a:bodyPr>
            <a:normAutofit/>
          </a:bodyPr>
          <a:lstStyle/>
          <a:p>
            <a:r>
              <a:rPr lang="tr-TR" sz="3600" b="1" dirty="0" smtClean="0">
                <a:solidFill>
                  <a:srgbClr val="FF0000"/>
                </a:solidFill>
              </a:rPr>
              <a:t>Devamsızlık yapmamaya özen gösterin…</a:t>
            </a:r>
            <a:endParaRPr lang="tr-TR" sz="3600" b="1" dirty="0">
              <a:solidFill>
                <a:srgbClr val="FF0000"/>
              </a:solidFill>
            </a:endParaRPr>
          </a:p>
        </p:txBody>
      </p:sp>
      <p:sp>
        <p:nvSpPr>
          <p:cNvPr id="3" name="İçerik Yer Tutucusu 2"/>
          <p:cNvSpPr>
            <a:spLocks noGrp="1"/>
          </p:cNvSpPr>
          <p:nvPr>
            <p:ph idx="1"/>
          </p:nvPr>
        </p:nvSpPr>
        <p:spPr>
          <a:xfrm>
            <a:off x="457200" y="1052736"/>
            <a:ext cx="8229600" cy="5073427"/>
          </a:xfrm>
        </p:spPr>
        <p:txBody>
          <a:bodyPr>
            <a:normAutofit/>
          </a:bodyPr>
          <a:lstStyle/>
          <a:p>
            <a:r>
              <a:rPr lang="tr-TR" sz="2800" dirty="0" smtClean="0"/>
              <a:t>Gerek okula uyum döneminde gerekse çocuğunuzun daha sonraki öğrenim hayatında devamsızlık yapmaması konusunda hassas davranın.</a:t>
            </a:r>
          </a:p>
          <a:p>
            <a:r>
              <a:rPr lang="tr-TR" sz="2800" dirty="0" smtClean="0"/>
              <a:t>Hastalık gibi durumlarda ise evde dinlenmesi okula gelmesinden daha yararlıdır.</a:t>
            </a:r>
            <a:endParaRPr lang="tr-TR" sz="2800" dirty="0"/>
          </a:p>
        </p:txBody>
      </p:sp>
    </p:spTree>
    <p:extLst>
      <p:ext uri="{BB962C8B-B14F-4D97-AF65-F5344CB8AC3E}">
        <p14:creationId xmlns:p14="http://schemas.microsoft.com/office/powerpoint/2010/main" val="633957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p\Pictures\kids vector\stock-vector-doodle-borders-of-happy-kids-110587061.jpg"/>
          <p:cNvPicPr>
            <a:picLocks noChangeAspect="1" noChangeArrowheads="1"/>
          </p:cNvPicPr>
          <p:nvPr/>
        </p:nvPicPr>
        <p:blipFill rotWithShape="1">
          <a:blip r:embed="rId2">
            <a:extLst>
              <a:ext uri="{28A0092B-C50C-407E-A947-70E740481C1C}">
                <a14:useLocalDpi xmlns:a14="http://schemas.microsoft.com/office/drawing/2010/main" val="0"/>
              </a:ext>
            </a:extLst>
          </a:blip>
          <a:srcRect b="67091"/>
          <a:stretch/>
        </p:blipFill>
        <p:spPr bwMode="auto">
          <a:xfrm>
            <a:off x="1763688" y="5229201"/>
            <a:ext cx="5724676" cy="162880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Autofit/>
          </a:bodyPr>
          <a:lstStyle/>
          <a:p>
            <a:r>
              <a:rPr lang="tr-TR" sz="3000" b="1" dirty="0" smtClean="0">
                <a:solidFill>
                  <a:srgbClr val="FF0000"/>
                </a:solidFill>
                <a:latin typeface="+mn-lt"/>
              </a:rPr>
              <a:t>Anne baba olarak</a:t>
            </a:r>
            <a:r>
              <a:rPr lang="tr-TR" sz="3000" b="1" dirty="0">
                <a:solidFill>
                  <a:srgbClr val="FF0000"/>
                </a:solidFill>
                <a:latin typeface="+mn-lt"/>
              </a:rPr>
              <a:t> </a:t>
            </a:r>
            <a:r>
              <a:rPr lang="tr-TR" sz="3000" b="1" dirty="0" smtClean="0">
                <a:solidFill>
                  <a:srgbClr val="FF0000"/>
                </a:solidFill>
                <a:latin typeface="+mn-lt"/>
              </a:rPr>
              <a:t>çocuğun ödevlerine ve derslerine ne kadar müdahale etmeniz doğru olur?</a:t>
            </a:r>
            <a:endParaRPr lang="tr-TR" sz="3000" dirty="0">
              <a:solidFill>
                <a:srgbClr val="FF0000"/>
              </a:solidFill>
              <a:latin typeface="+mn-lt"/>
            </a:endParaRPr>
          </a:p>
        </p:txBody>
      </p:sp>
      <p:sp>
        <p:nvSpPr>
          <p:cNvPr id="3" name="İçerik Yer Tutucusu 2"/>
          <p:cNvSpPr>
            <a:spLocks noGrp="1"/>
          </p:cNvSpPr>
          <p:nvPr>
            <p:ph idx="1"/>
          </p:nvPr>
        </p:nvSpPr>
        <p:spPr>
          <a:xfrm>
            <a:off x="457200" y="1556792"/>
            <a:ext cx="8229600" cy="4569371"/>
          </a:xfrm>
        </p:spPr>
        <p:txBody>
          <a:bodyPr>
            <a:normAutofit lnSpcReduction="10000"/>
          </a:bodyPr>
          <a:lstStyle/>
          <a:p>
            <a:pPr algn="just"/>
            <a:r>
              <a:rPr lang="tr-TR" sz="3000" b="1" dirty="0"/>
              <a:t>Anne</a:t>
            </a:r>
            <a:r>
              <a:rPr lang="tr-TR" sz="3000" b="1" i="1" dirty="0"/>
              <a:t> </a:t>
            </a:r>
            <a:r>
              <a:rPr lang="tr-TR" sz="3000" b="1" dirty="0"/>
              <a:t>babanın ders konusundaki yaklaşımı mümkün olduğunca olumlu olmalıdır</a:t>
            </a:r>
            <a:r>
              <a:rPr lang="tr-TR" sz="3000" b="1" dirty="0" smtClean="0"/>
              <a:t>. Okul </a:t>
            </a:r>
            <a:r>
              <a:rPr lang="tr-TR" sz="3000" b="1" dirty="0"/>
              <a:t>ve dersle ilgili konularda eleştirel ve baskıcı tutumlardan uzak durulmalıdır</a:t>
            </a:r>
            <a:r>
              <a:rPr lang="tr-TR" sz="3000" b="1" dirty="0" smtClean="0"/>
              <a:t>.</a:t>
            </a:r>
          </a:p>
          <a:p>
            <a:pPr algn="just"/>
            <a:r>
              <a:rPr lang="tr-TR" sz="3000" b="1" dirty="0"/>
              <a:t>Çocuğun ödevini zamanında yapmaması, derslerine çalışmaması durumunda sürekli yargılanması, sorgulanması ve eleştirilmesi çocuğun hem derslerinden soğumasına hem okula karşı</a:t>
            </a:r>
            <a:r>
              <a:rPr lang="tr-TR" sz="3000" b="1" i="1" dirty="0"/>
              <a:t> </a:t>
            </a:r>
            <a:r>
              <a:rPr lang="tr-TR" sz="3000" b="1" dirty="0"/>
              <a:t>negatif duygular beslemesine neden olur. </a:t>
            </a:r>
          </a:p>
        </p:txBody>
      </p:sp>
    </p:spTree>
    <p:extLst>
      <p:ext uri="{BB962C8B-B14F-4D97-AF65-F5344CB8AC3E}">
        <p14:creationId xmlns:p14="http://schemas.microsoft.com/office/powerpoint/2010/main" val="4087913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p\Pictures\kids vector\stock-vector-doodle-borders-of-happy-kids-110587061.jpg"/>
          <p:cNvPicPr>
            <a:picLocks noChangeAspect="1" noChangeArrowheads="1"/>
          </p:cNvPicPr>
          <p:nvPr/>
        </p:nvPicPr>
        <p:blipFill rotWithShape="1">
          <a:blip r:embed="rId2">
            <a:extLst>
              <a:ext uri="{28A0092B-C50C-407E-A947-70E740481C1C}">
                <a14:useLocalDpi xmlns:a14="http://schemas.microsoft.com/office/drawing/2010/main" val="0"/>
              </a:ext>
            </a:extLst>
          </a:blip>
          <a:srcRect t="63468" r="4224" b="9310"/>
          <a:stretch/>
        </p:blipFill>
        <p:spPr bwMode="auto">
          <a:xfrm>
            <a:off x="2555776" y="5830689"/>
            <a:ext cx="4283968" cy="105273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620688"/>
            <a:ext cx="8229600" cy="5760640"/>
          </a:xfrm>
        </p:spPr>
        <p:txBody>
          <a:bodyPr>
            <a:noAutofit/>
          </a:bodyPr>
          <a:lstStyle/>
          <a:p>
            <a:r>
              <a:rPr lang="tr-TR" sz="2600" dirty="0"/>
              <a:t>Çocuğun derslerini yapması konusunda zaman zaman hatırlatmalar yapılması doğaldır ancak bunu yaparken anne babanın kullandığı üslup önemlidir.</a:t>
            </a:r>
          </a:p>
          <a:p>
            <a:r>
              <a:rPr lang="tr-TR" sz="2600" dirty="0" smtClean="0"/>
              <a:t>Örneğin, okuldan </a:t>
            </a:r>
            <a:r>
              <a:rPr lang="tr-TR" sz="2600" dirty="0"/>
              <a:t>geldikten sonra direk televizyon karşısına oturan bir çocuğa </a:t>
            </a:r>
            <a:r>
              <a:rPr lang="tr-TR" sz="2600" dirty="0" smtClean="0"/>
              <a:t>annenin </a:t>
            </a:r>
            <a:r>
              <a:rPr lang="tr-TR" sz="2600" b="1" dirty="0" smtClean="0">
                <a:solidFill>
                  <a:srgbClr val="FF0000"/>
                </a:solidFill>
              </a:rPr>
              <a:t>«Ödevin </a:t>
            </a:r>
            <a:r>
              <a:rPr lang="tr-TR" sz="2600" b="1" dirty="0">
                <a:solidFill>
                  <a:srgbClr val="FF0000"/>
                </a:solidFill>
              </a:rPr>
              <a:t>yok mu senin, ödevini </a:t>
            </a:r>
            <a:r>
              <a:rPr lang="tr-TR" sz="2600" b="1" dirty="0" smtClean="0">
                <a:solidFill>
                  <a:srgbClr val="FF0000"/>
                </a:solidFill>
              </a:rPr>
              <a:t>yapsana» </a:t>
            </a:r>
            <a:r>
              <a:rPr lang="tr-TR" sz="2600" dirty="0"/>
              <a:t>ya </a:t>
            </a:r>
            <a:r>
              <a:rPr lang="tr-TR" sz="2600" dirty="0" smtClean="0"/>
              <a:t>da </a:t>
            </a:r>
            <a:r>
              <a:rPr lang="tr-TR" sz="2600" b="1" dirty="0" smtClean="0">
                <a:solidFill>
                  <a:srgbClr val="FF0000"/>
                </a:solidFill>
              </a:rPr>
              <a:t>«Ödevlerini </a:t>
            </a:r>
            <a:r>
              <a:rPr lang="tr-TR" sz="2600" b="1" dirty="0">
                <a:solidFill>
                  <a:srgbClr val="FF0000"/>
                </a:solidFill>
              </a:rPr>
              <a:t>bitirmeden televizyon seyretmek yok demedim mi ben </a:t>
            </a:r>
            <a:r>
              <a:rPr lang="tr-TR" sz="2600" b="1" dirty="0" smtClean="0">
                <a:solidFill>
                  <a:srgbClr val="FF0000"/>
                </a:solidFill>
              </a:rPr>
              <a:t>sana» </a:t>
            </a:r>
            <a:r>
              <a:rPr lang="tr-TR" sz="2600" dirty="0"/>
              <a:t>gibi ifadeler kullanmasındansa </a:t>
            </a:r>
            <a:r>
              <a:rPr lang="tr-TR" sz="2600" b="1" dirty="0" smtClean="0">
                <a:solidFill>
                  <a:schemeClr val="accent1">
                    <a:lumMod val="50000"/>
                  </a:schemeClr>
                </a:solidFill>
              </a:rPr>
              <a:t>“Sanırım ödevlerini çizgi film izledikten sonra yapmaya karar verdin değil mi?’ </a:t>
            </a:r>
            <a:r>
              <a:rPr lang="tr-TR" sz="2600" dirty="0" smtClean="0"/>
              <a:t>gibi </a:t>
            </a:r>
            <a:r>
              <a:rPr lang="tr-TR" sz="2600" dirty="0"/>
              <a:t>bir soru sorarak hatırlatması çok daha olumlu bir etki yaratır.</a:t>
            </a:r>
          </a:p>
          <a:p>
            <a:r>
              <a:rPr lang="tr-TR" sz="2600" dirty="0"/>
              <a:t>Bu şekilde çocuğa </a:t>
            </a:r>
            <a:r>
              <a:rPr lang="tr-TR" sz="2600" b="1" dirty="0" smtClean="0">
                <a:solidFill>
                  <a:srgbClr val="0070C0"/>
                </a:solidFill>
              </a:rPr>
              <a:t>sorumluluğunu</a:t>
            </a:r>
            <a:r>
              <a:rPr lang="tr-TR" sz="2600" dirty="0" smtClean="0"/>
              <a:t> </a:t>
            </a:r>
            <a:r>
              <a:rPr lang="tr-TR" sz="2600" dirty="0"/>
              <a:t>hatırlatmış oluruz. Ancak bunu çocuğu </a:t>
            </a:r>
            <a:r>
              <a:rPr lang="tr-TR" sz="2600" dirty="0" smtClean="0"/>
              <a:t>aşağılamadan, küçümsemeden</a:t>
            </a:r>
            <a:r>
              <a:rPr lang="tr-TR" sz="2600" dirty="0"/>
              <a:t>, eleştirmeden ve baskı yapmadan yapmış oluruz</a:t>
            </a:r>
            <a:r>
              <a:rPr lang="tr-TR" sz="2600" dirty="0" smtClean="0"/>
              <a:t>.</a:t>
            </a:r>
            <a:endParaRPr lang="tr-TR" sz="2600" dirty="0"/>
          </a:p>
        </p:txBody>
      </p:sp>
    </p:spTree>
    <p:extLst>
      <p:ext uri="{BB962C8B-B14F-4D97-AF65-F5344CB8AC3E}">
        <p14:creationId xmlns:p14="http://schemas.microsoft.com/office/powerpoint/2010/main" val="1483808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seminer görselleri\sün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0648"/>
            <a:ext cx="38766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novo\Desktop\seminer görselleri\moving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26" t="14127" r="18896"/>
          <a:stretch/>
        </p:blipFill>
        <p:spPr bwMode="auto">
          <a:xfrm>
            <a:off x="4279468" y="2917831"/>
            <a:ext cx="4897465" cy="394016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899592" y="274638"/>
            <a:ext cx="7787208" cy="778098"/>
          </a:xfrm>
        </p:spPr>
        <p:txBody>
          <a:bodyPr/>
          <a:lstStyle/>
          <a:p>
            <a:pPr algn="l"/>
            <a:r>
              <a:rPr lang="tr-TR" b="1" i="1" dirty="0" smtClean="0">
                <a:solidFill>
                  <a:srgbClr val="FF0000"/>
                </a:solidFill>
              </a:rPr>
              <a:t>Öneriler…</a:t>
            </a:r>
            <a:endParaRPr lang="tr-TR" b="1" i="1" dirty="0">
              <a:solidFill>
                <a:srgbClr val="FF0000"/>
              </a:solidFill>
            </a:endParaRPr>
          </a:p>
        </p:txBody>
      </p:sp>
      <p:sp>
        <p:nvSpPr>
          <p:cNvPr id="3" name="İçerik Yer Tutucusu 2"/>
          <p:cNvSpPr>
            <a:spLocks noGrp="1"/>
          </p:cNvSpPr>
          <p:nvPr>
            <p:ph idx="1"/>
          </p:nvPr>
        </p:nvSpPr>
        <p:spPr>
          <a:xfrm>
            <a:off x="457201" y="1196752"/>
            <a:ext cx="5266927" cy="5184576"/>
          </a:xfrm>
        </p:spPr>
        <p:txBody>
          <a:bodyPr>
            <a:normAutofit/>
          </a:bodyPr>
          <a:lstStyle/>
          <a:p>
            <a:r>
              <a:rPr lang="tr-TR" dirty="0" smtClean="0"/>
              <a:t>Okula başlama çocuk için yeterince önemlidir. Aynı zamana önemli bir ameliyat, taşınma, sünnet gibi bir olayı sıkıştırmayın.</a:t>
            </a:r>
          </a:p>
          <a:p>
            <a:r>
              <a:rPr lang="tr-TR" dirty="0" smtClean="0"/>
              <a:t>Okula başlama önemli ama herkesin yaşadığı bir olaydır. Gereğinden fazla önemserseniz durumu zorlaştırırsınız.</a:t>
            </a:r>
          </a:p>
        </p:txBody>
      </p:sp>
    </p:spTree>
    <p:extLst>
      <p:ext uri="{BB962C8B-B14F-4D97-AF65-F5344CB8AC3E}">
        <p14:creationId xmlns:p14="http://schemas.microsoft.com/office/powerpoint/2010/main" val="1875641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p\Pictures\kids vector\13005864326vpUOy.jpg"/>
          <p:cNvPicPr>
            <a:picLocks noChangeAspect="1" noChangeArrowheads="1"/>
          </p:cNvPicPr>
          <p:nvPr/>
        </p:nvPicPr>
        <p:blipFill rotWithShape="1">
          <a:blip r:embed="rId2">
            <a:extLst>
              <a:ext uri="{28A0092B-C50C-407E-A947-70E740481C1C}">
                <a14:useLocalDpi xmlns:a14="http://schemas.microsoft.com/office/drawing/2010/main" val="0"/>
              </a:ext>
            </a:extLst>
          </a:blip>
          <a:srcRect t="55221"/>
          <a:stretch/>
        </p:blipFill>
        <p:spPr bwMode="auto">
          <a:xfrm>
            <a:off x="2339752" y="5059777"/>
            <a:ext cx="5004048" cy="179822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8229600" cy="706090"/>
          </a:xfrm>
        </p:spPr>
        <p:txBody>
          <a:bodyPr>
            <a:normAutofit fontScale="90000"/>
          </a:bodyPr>
          <a:lstStyle/>
          <a:p>
            <a:r>
              <a:rPr lang="tr-TR" b="1" dirty="0" smtClean="0">
                <a:solidFill>
                  <a:srgbClr val="FF0000"/>
                </a:solidFill>
              </a:rPr>
              <a:t>Ders çalışırken ne yapmalıyız?</a:t>
            </a:r>
            <a:endParaRPr lang="tr-TR" b="1" dirty="0">
              <a:solidFill>
                <a:srgbClr val="FF0000"/>
              </a:solidFill>
            </a:endParaRPr>
          </a:p>
        </p:txBody>
      </p:sp>
      <p:sp>
        <p:nvSpPr>
          <p:cNvPr id="3" name="İçerik Yer Tutucusu 2"/>
          <p:cNvSpPr>
            <a:spLocks noGrp="1"/>
          </p:cNvSpPr>
          <p:nvPr>
            <p:ph idx="1"/>
          </p:nvPr>
        </p:nvSpPr>
        <p:spPr>
          <a:xfrm>
            <a:off x="457200" y="980728"/>
            <a:ext cx="8507288" cy="4608512"/>
          </a:xfrm>
        </p:spPr>
        <p:txBody>
          <a:bodyPr>
            <a:normAutofit fontScale="85000" lnSpcReduction="20000"/>
          </a:bodyPr>
          <a:lstStyle/>
          <a:p>
            <a:r>
              <a:rPr lang="tr-TR" sz="3100" b="1" dirty="0"/>
              <a:t>Anne baba çocuğa ihtiyacı olduğunda yardım edebileceğini açık ve net biçimde ifade etmeli ama çocuğun yerine hiçbir şekilde sorumluluk almayacağını da hissettirmelidir.</a:t>
            </a:r>
            <a:endParaRPr lang="tr-TR" sz="3100" dirty="0"/>
          </a:p>
          <a:p>
            <a:r>
              <a:rPr lang="tr-TR" sz="3100" b="1" dirty="0"/>
              <a:t>Dolayısıyla çocuk verilen ödevleri kendisi yapmalı, anlayamadığı zaman ya da kontrol edilmesi aşamasında anne baba yardım etmelidir.</a:t>
            </a:r>
            <a:endParaRPr lang="tr-TR" sz="3100" dirty="0"/>
          </a:p>
          <a:p>
            <a:r>
              <a:rPr lang="tr-TR" sz="3100" b="1" dirty="0"/>
              <a:t>Bu yaştaki çocukların dikkat süreleri kısa olduğu için, ders çalışma süresi 15- 20 dakika kadar olmalıdır. 15 dakika kadar ara verildikten sonra tekrar ders çalışılabilir.</a:t>
            </a:r>
            <a:endParaRPr lang="tr-TR" sz="3100" dirty="0"/>
          </a:p>
          <a:p>
            <a:r>
              <a:rPr lang="tr-TR" sz="3100" b="1" dirty="0"/>
              <a:t>Günlük ders çalışma süresi ödev miktarına göre değişiklik gösterebilir ancak toplamda 1 saati geçmemelidir.</a:t>
            </a:r>
            <a:endParaRPr lang="tr-TR" sz="3100" dirty="0"/>
          </a:p>
          <a:p>
            <a:pPr marL="0" indent="0" algn="ctr">
              <a:lnSpc>
                <a:spcPct val="90000"/>
              </a:lnSpc>
              <a:buNone/>
            </a:pPr>
            <a:endParaRPr lang="tr-TR" dirty="0"/>
          </a:p>
        </p:txBody>
      </p:sp>
    </p:spTree>
    <p:extLst>
      <p:ext uri="{BB962C8B-B14F-4D97-AF65-F5344CB8AC3E}">
        <p14:creationId xmlns:p14="http://schemas.microsoft.com/office/powerpoint/2010/main" val="2277586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1512169"/>
          </a:xfrm>
        </p:spPr>
        <p:txBody>
          <a:bodyPr/>
          <a:lstStyle/>
          <a:p>
            <a:r>
              <a:rPr lang="tr-TR" b="1" dirty="0">
                <a:latin typeface="Calibri" pitchFamily="34" charset="0"/>
                <a:cs typeface="Calibri" pitchFamily="34" charset="0"/>
              </a:rPr>
              <a:t>Zaman zaman öğretmeninden çocuğunuzun ders ve davranışları hakkında bilgi alın. </a:t>
            </a:r>
          </a:p>
          <a:p>
            <a:endParaRPr lang="tr-TR" dirty="0"/>
          </a:p>
        </p:txBody>
      </p:sp>
      <p:pic>
        <p:nvPicPr>
          <p:cNvPr id="4" name="Picture 3" descr="http://katipler.net/wp-content/uploads/2009/11/ogret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7596336" cy="440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588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seminer görselleri\ok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509" y="1484783"/>
            <a:ext cx="3295491" cy="395458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692696"/>
            <a:ext cx="5554961" cy="5433467"/>
          </a:xfrm>
        </p:spPr>
        <p:txBody>
          <a:bodyPr>
            <a:normAutofit lnSpcReduction="10000"/>
          </a:bodyPr>
          <a:lstStyle/>
          <a:p>
            <a:r>
              <a:rPr lang="tr-TR" dirty="0" smtClean="0"/>
              <a:t>Eşiniz veya siz çocuğunuzun okula başlamasına ve sizden ayrılmasına hazır değilseniz, içinizde yoğun kaygı, endişe taşıyor veya ortamda bir panik havası varsa kaygılı ebeveynin mutlaka bu konuda bir yardım alması gerekmektedir. </a:t>
            </a:r>
            <a:r>
              <a:rPr lang="tr-TR" b="1" i="1" dirty="0" smtClean="0">
                <a:solidFill>
                  <a:srgbClr val="FF0000"/>
                </a:solidFill>
              </a:rPr>
              <a:t>Unutmayın, kaygı bulaşıcıdır ve çocuğunuz kaygınızı kolayca algılar ve hissetmeye başlar.</a:t>
            </a:r>
            <a:endParaRPr lang="tr-TR" b="1" i="1" dirty="0">
              <a:solidFill>
                <a:srgbClr val="FF0000"/>
              </a:solidFill>
            </a:endParaRPr>
          </a:p>
        </p:txBody>
      </p:sp>
    </p:spTree>
    <p:extLst>
      <p:ext uri="{BB962C8B-B14F-4D97-AF65-F5344CB8AC3E}">
        <p14:creationId xmlns:p14="http://schemas.microsoft.com/office/powerpoint/2010/main" val="479496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seminer görselleri\list-cocugum-okula-basliy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834935"/>
            <a:ext cx="5364088" cy="402306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476672"/>
            <a:ext cx="8229600" cy="5649491"/>
          </a:xfrm>
        </p:spPr>
        <p:txBody>
          <a:bodyPr/>
          <a:lstStyle/>
          <a:p>
            <a:r>
              <a:rPr lang="tr-TR" dirty="0" smtClean="0"/>
              <a:t>Okul yaşantısı ile ilgili her şeyi planlayın. Okuldan kim alacak, hangi servis alacak, kim karşılayacak? Çocuğunuza onu alacağınız zaman ve yer hakkında bilgi verin, gösterin. Belirttiğiniz saatte ve yerde olmaya özen gösterin.</a:t>
            </a:r>
            <a:endParaRPr lang="tr-TR" dirty="0"/>
          </a:p>
        </p:txBody>
      </p:sp>
    </p:spTree>
    <p:extLst>
      <p:ext uri="{BB962C8B-B14F-4D97-AF65-F5344CB8AC3E}">
        <p14:creationId xmlns:p14="http://schemas.microsoft.com/office/powerpoint/2010/main" val="4101631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r>
              <a:rPr lang="tr-TR" dirty="0" smtClean="0"/>
              <a:t>Çocuğunuzla birlikte okulu, iç mekanları gezin. Bilinmeyen şeyler korku yaratır, tanıdıkça okulunu benimser, endişeleri azalır.</a:t>
            </a:r>
          </a:p>
        </p:txBody>
      </p:sp>
      <p:pic>
        <p:nvPicPr>
          <p:cNvPr id="5122" name="Picture 2" descr="C:\Users\lenovo\Desktop\seminer görselleri\u_01-10-2012-164018okul-korku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528669"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6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seminer görselleri\5269-3-4-5ec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4572000"/>
            <a:ext cx="317182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692696"/>
            <a:ext cx="8229600" cy="5472608"/>
          </a:xfrm>
        </p:spPr>
        <p:txBody>
          <a:bodyPr>
            <a:normAutofit/>
          </a:bodyPr>
          <a:lstStyle/>
          <a:p>
            <a:r>
              <a:rPr lang="tr-TR" dirty="0"/>
              <a:t>Okulla ilgili güzel anılarınızı ona anlatın. Yaşadıklarınızı sizi okula ilk kimin götürdüğünü, günlerin nasıl geçtiğini, öğretmeninizi, arkadaşlarınızı, okuma yazmayı öğrenme serüveninizi paylaşın.</a:t>
            </a:r>
          </a:p>
          <a:p>
            <a:r>
              <a:rPr lang="tr-TR" dirty="0" smtClean="0"/>
              <a:t>Okulla ilgili olumsuz deneyimleriniz varsa bu konuları şimdilik açmayın. Anılarınızı ise keyfine vararak anlatın. Ona akıl veriyormuş gibi değil, bir dostla paylaşırmış gibi konuşun.</a:t>
            </a:r>
            <a:endParaRPr lang="tr-TR" dirty="0"/>
          </a:p>
        </p:txBody>
      </p:sp>
    </p:spTree>
    <p:extLst>
      <p:ext uri="{BB962C8B-B14F-4D97-AF65-F5344CB8AC3E}">
        <p14:creationId xmlns:p14="http://schemas.microsoft.com/office/powerpoint/2010/main" val="251634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seminer görselleri\16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572" y="3861048"/>
            <a:ext cx="4495428" cy="299695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476672"/>
            <a:ext cx="8229600" cy="5649491"/>
          </a:xfrm>
        </p:spPr>
        <p:txBody>
          <a:bodyPr/>
          <a:lstStyle/>
          <a:p>
            <a:r>
              <a:rPr lang="tr-TR" dirty="0" smtClean="0"/>
              <a:t>Çocuklar okulda ne olacağını önceden bilmeliler. Okul açılmadan önceki hafta içinde fırsat buldukça okuldaki günlük işleyiş hakkında sizden bilgi almalılar. Bu bilgilendirmeyi okulun açılacağı günün sabahı değil, çok önceden vermeye başlamalısınız. Adım adım okula girişten çıkışa kadar geçen süreçte olacakları sade                                       bir dille anlatmalısınız.</a:t>
            </a:r>
            <a:endParaRPr lang="tr-TR" dirty="0"/>
          </a:p>
        </p:txBody>
      </p:sp>
    </p:spTree>
    <p:extLst>
      <p:ext uri="{BB962C8B-B14F-4D97-AF65-F5344CB8AC3E}">
        <p14:creationId xmlns:p14="http://schemas.microsoft.com/office/powerpoint/2010/main" val="2553925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